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4"/>
  </p:sldMasterIdLst>
  <p:notesMasterIdLst>
    <p:notesMasterId r:id="rId12"/>
  </p:notesMasterIdLst>
  <p:sldIdLst>
    <p:sldId id="256" r:id="rId5"/>
    <p:sldId id="258" r:id="rId6"/>
    <p:sldId id="259" r:id="rId7"/>
    <p:sldId id="260" r:id="rId8"/>
    <p:sldId id="272" r:id="rId9"/>
    <p:sldId id="261"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3293"/>
    <a:srgbClr val="373A56"/>
    <a:srgbClr val="737A82"/>
    <a:srgbClr val="6B88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EFA12E-4B3E-FE47-A627-4CF1E2776380}" v="41" dt="2023-07-15T16:25:52.447"/>
    <p1510:client id="{1E833902-5791-27EC-E385-12B12DFA2767}" v="14" dt="2023-08-01T18:29:22.406"/>
    <p1510:client id="{533A7589-A808-5C49-A2E1-C0B76BCA1066}" v="2" dt="2023-07-14T16:52:05.9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82"/>
    <p:restoredTop sz="94811"/>
  </p:normalViewPr>
  <p:slideViewPr>
    <p:cSldViewPr snapToGrid="0">
      <p:cViewPr varScale="1">
        <p:scale>
          <a:sx n="104" d="100"/>
          <a:sy n="104" d="100"/>
        </p:scale>
        <p:origin x="6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1EF004-F535-D547-9B16-78F08EEA9D2D}" type="datetimeFigureOut">
              <a:rPr lang="en-US" smtClean="0"/>
              <a:t>8/1/2023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F0651-2381-D040-A85A-248A66827A3D}" type="slidenum">
              <a:rPr lang="en-US" smtClean="0"/>
              <a:t>‹#›</a:t>
            </a:fld>
            <a:endParaRPr lang="en-US"/>
          </a:p>
        </p:txBody>
      </p:sp>
    </p:spTree>
    <p:extLst>
      <p:ext uri="{BB962C8B-B14F-4D97-AF65-F5344CB8AC3E}">
        <p14:creationId xmlns:p14="http://schemas.microsoft.com/office/powerpoint/2010/main" val="152473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7D969EA-3EA8-924D-947B-AC9F50179514}"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1DFC8-3499-3246-8A36-0440BC62C2BF}" type="slidenum">
              <a:rPr lang="en-US" smtClean="0"/>
              <a:t>‹#›</a:t>
            </a:fld>
            <a:endParaRPr lang="en-US"/>
          </a:p>
        </p:txBody>
      </p:sp>
    </p:spTree>
    <p:extLst>
      <p:ext uri="{BB962C8B-B14F-4D97-AF65-F5344CB8AC3E}">
        <p14:creationId xmlns:p14="http://schemas.microsoft.com/office/powerpoint/2010/main" val="25459566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D969EA-3EA8-924D-947B-AC9F5017951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1DFC8-3499-3246-8A36-0440BC62C2BF}" type="slidenum">
              <a:rPr lang="en-US" smtClean="0"/>
              <a:t>‹#›</a:t>
            </a:fld>
            <a:endParaRPr lang="en-US"/>
          </a:p>
        </p:txBody>
      </p:sp>
    </p:spTree>
    <p:extLst>
      <p:ext uri="{BB962C8B-B14F-4D97-AF65-F5344CB8AC3E}">
        <p14:creationId xmlns:p14="http://schemas.microsoft.com/office/powerpoint/2010/main" val="330688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D969EA-3EA8-924D-947B-AC9F5017951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1DFC8-3499-3246-8A36-0440BC62C2BF}" type="slidenum">
              <a:rPr lang="en-US" smtClean="0"/>
              <a:t>‹#›</a:t>
            </a:fld>
            <a:endParaRPr lang="en-US"/>
          </a:p>
        </p:txBody>
      </p:sp>
    </p:spTree>
    <p:extLst>
      <p:ext uri="{BB962C8B-B14F-4D97-AF65-F5344CB8AC3E}">
        <p14:creationId xmlns:p14="http://schemas.microsoft.com/office/powerpoint/2010/main" val="3811012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D969EA-3EA8-924D-947B-AC9F50179514}"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1DFC8-3499-3246-8A36-0440BC62C2BF}" type="slidenum">
              <a:rPr lang="en-US" smtClean="0"/>
              <a:t>‹#›</a:t>
            </a:fld>
            <a:endParaRPr lang="en-US"/>
          </a:p>
        </p:txBody>
      </p:sp>
    </p:spTree>
    <p:extLst>
      <p:ext uri="{BB962C8B-B14F-4D97-AF65-F5344CB8AC3E}">
        <p14:creationId xmlns:p14="http://schemas.microsoft.com/office/powerpoint/2010/main" val="42487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7D969EA-3EA8-924D-947B-AC9F50179514}"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1DFC8-3499-3246-8A36-0440BC62C2BF}" type="slidenum">
              <a:rPr lang="en-US" smtClean="0"/>
              <a:t>‹#›</a:t>
            </a:fld>
            <a:endParaRPr lang="en-US"/>
          </a:p>
        </p:txBody>
      </p:sp>
    </p:spTree>
    <p:extLst>
      <p:ext uri="{BB962C8B-B14F-4D97-AF65-F5344CB8AC3E}">
        <p14:creationId xmlns:p14="http://schemas.microsoft.com/office/powerpoint/2010/main" val="11267310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7D969EA-3EA8-924D-947B-AC9F50179514}" type="datetimeFigureOut">
              <a:rPr lang="en-US" smtClean="0"/>
              <a:t>8/1/2023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451DFC8-3499-3246-8A36-0440BC62C2BF}" type="slidenum">
              <a:rPr lang="en-US" smtClean="0"/>
              <a:t>‹#›</a:t>
            </a:fld>
            <a:endParaRPr lang="en-US"/>
          </a:p>
        </p:txBody>
      </p:sp>
    </p:spTree>
    <p:extLst>
      <p:ext uri="{BB962C8B-B14F-4D97-AF65-F5344CB8AC3E}">
        <p14:creationId xmlns:p14="http://schemas.microsoft.com/office/powerpoint/2010/main" val="355015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7D969EA-3EA8-924D-947B-AC9F50179514}"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1DFC8-3499-3246-8A36-0440BC62C2BF}"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17866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D969EA-3EA8-924D-947B-AC9F50179514}"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1DFC8-3499-3246-8A36-0440BC62C2BF}" type="slidenum">
              <a:rPr lang="en-US" smtClean="0"/>
              <a:t>‹#›</a:t>
            </a:fld>
            <a:endParaRPr lang="en-US"/>
          </a:p>
        </p:txBody>
      </p:sp>
    </p:spTree>
    <p:extLst>
      <p:ext uri="{BB962C8B-B14F-4D97-AF65-F5344CB8AC3E}">
        <p14:creationId xmlns:p14="http://schemas.microsoft.com/office/powerpoint/2010/main" val="18099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969EA-3EA8-924D-947B-AC9F50179514}"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1DFC8-3499-3246-8A36-0440BC62C2BF}" type="slidenum">
              <a:rPr lang="en-US" smtClean="0"/>
              <a:t>‹#›</a:t>
            </a:fld>
            <a:endParaRPr lang="en-US"/>
          </a:p>
        </p:txBody>
      </p:sp>
    </p:spTree>
    <p:extLst>
      <p:ext uri="{BB962C8B-B14F-4D97-AF65-F5344CB8AC3E}">
        <p14:creationId xmlns:p14="http://schemas.microsoft.com/office/powerpoint/2010/main" val="155347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F7D969EA-3EA8-924D-947B-AC9F50179514}" type="datetimeFigureOut">
              <a:rPr lang="en-US" smtClean="0"/>
              <a:t>8/1/2023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A451DFC8-3499-3246-8A36-0440BC62C2BF}" type="slidenum">
              <a:rPr lang="en-US" smtClean="0"/>
              <a:t>‹#›</a:t>
            </a:fld>
            <a:endParaRPr lang="en-US"/>
          </a:p>
        </p:txBody>
      </p:sp>
    </p:spTree>
    <p:extLst>
      <p:ext uri="{BB962C8B-B14F-4D97-AF65-F5344CB8AC3E}">
        <p14:creationId xmlns:p14="http://schemas.microsoft.com/office/powerpoint/2010/main" val="212476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7D969EA-3EA8-924D-947B-AC9F50179514}" type="datetimeFigureOut">
              <a:rPr lang="en-US" smtClean="0"/>
              <a:t>8/1/2023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A451DFC8-3499-3246-8A36-0440BC62C2BF}" type="slidenum">
              <a:rPr lang="en-US" smtClean="0"/>
              <a:t>‹#›</a:t>
            </a:fld>
            <a:endParaRPr lang="en-US"/>
          </a:p>
        </p:txBody>
      </p:sp>
    </p:spTree>
    <p:extLst>
      <p:ext uri="{BB962C8B-B14F-4D97-AF65-F5344CB8AC3E}">
        <p14:creationId xmlns:p14="http://schemas.microsoft.com/office/powerpoint/2010/main" val="343591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7D969EA-3EA8-924D-947B-AC9F50179514}" type="datetimeFigureOut">
              <a:rPr lang="en-US" smtClean="0"/>
              <a:t>8/1/2023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451DFC8-3499-3246-8A36-0440BC62C2BF}" type="slidenum">
              <a:rPr lang="en-US" smtClean="0"/>
              <a:t>‹#›</a:t>
            </a:fld>
            <a:endParaRPr lang="en-US"/>
          </a:p>
        </p:txBody>
      </p:sp>
    </p:spTree>
    <p:extLst>
      <p:ext uri="{BB962C8B-B14F-4D97-AF65-F5344CB8AC3E}">
        <p14:creationId xmlns:p14="http://schemas.microsoft.com/office/powerpoint/2010/main" val="372083951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37A8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E3B67-E2B7-4183-598F-3CD603F8C0C8}"/>
              </a:ext>
            </a:extLst>
          </p:cNvPr>
          <p:cNvSpPr>
            <a:spLocks noGrp="1"/>
          </p:cNvSpPr>
          <p:nvPr>
            <p:ph type="ctrTitle"/>
          </p:nvPr>
        </p:nvSpPr>
        <p:spPr/>
        <p:txBody>
          <a:bodyPr>
            <a:normAutofit fontScale="90000"/>
          </a:bodyPr>
          <a:lstStyle/>
          <a:p>
            <a:r>
              <a:rPr lang="en-US" dirty="0">
                <a:solidFill>
                  <a:srgbClr val="743293"/>
                </a:solidFill>
              </a:rPr>
              <a:t>DUTIES OF ESTATE TRUSTEES AND LAWYERS IN ADMINISTRATION OF ESTATE: WHO DOES WHAT?</a:t>
            </a:r>
          </a:p>
        </p:txBody>
      </p:sp>
      <p:sp>
        <p:nvSpPr>
          <p:cNvPr id="3" name="Subtitle 2">
            <a:extLst>
              <a:ext uri="{FF2B5EF4-FFF2-40B4-BE49-F238E27FC236}">
                <a16:creationId xmlns:a16="http://schemas.microsoft.com/office/drawing/2014/main" id="{C0F11D84-9FC5-C087-05C6-64A5DABE339D}"/>
              </a:ext>
            </a:extLst>
          </p:cNvPr>
          <p:cNvSpPr>
            <a:spLocks noGrp="1"/>
          </p:cNvSpPr>
          <p:nvPr>
            <p:ph type="subTitle" idx="1"/>
          </p:nvPr>
        </p:nvSpPr>
        <p:spPr>
          <a:xfrm>
            <a:off x="3790188" y="4172435"/>
            <a:ext cx="6801612" cy="1239894"/>
          </a:xfrm>
        </p:spPr>
        <p:txBody>
          <a:bodyPr>
            <a:normAutofit/>
          </a:bodyPr>
          <a:lstStyle/>
          <a:p>
            <a:pPr algn="r">
              <a:spcBef>
                <a:spcPts val="0"/>
              </a:spcBef>
            </a:pPr>
            <a:r>
              <a:rPr lang="en-US" dirty="0"/>
              <a:t>Kimberly Gale and Palak Mahajan</a:t>
            </a:r>
          </a:p>
          <a:p>
            <a:pPr algn="r">
              <a:spcBef>
                <a:spcPts val="0"/>
              </a:spcBef>
            </a:pPr>
            <a:r>
              <a:rPr lang="en-US" dirty="0"/>
              <a:t>Gale Law Professional Corporation</a:t>
            </a:r>
          </a:p>
          <a:p>
            <a:pPr algn="r">
              <a:spcBef>
                <a:spcPts val="0"/>
              </a:spcBef>
            </a:pPr>
            <a:r>
              <a:rPr lang="en-US" dirty="0"/>
              <a:t>July 2023</a:t>
            </a:r>
          </a:p>
        </p:txBody>
      </p:sp>
      <p:pic>
        <p:nvPicPr>
          <p:cNvPr id="5" name="Picture 4" descr="A picture containing font, graphics, graphic design, screenshot&#10;&#10;Description automatically generated">
            <a:extLst>
              <a:ext uri="{FF2B5EF4-FFF2-40B4-BE49-F238E27FC236}">
                <a16:creationId xmlns:a16="http://schemas.microsoft.com/office/drawing/2014/main" id="{3C0C5D68-361E-C88A-C17E-5E06F1AB76D7}"/>
              </a:ext>
            </a:extLst>
          </p:cNvPr>
          <p:cNvPicPr>
            <a:picLocks noChangeAspect="1"/>
          </p:cNvPicPr>
          <p:nvPr/>
        </p:nvPicPr>
        <p:blipFill>
          <a:blip r:embed="rId2"/>
          <a:stretch>
            <a:fillRect/>
          </a:stretch>
        </p:blipFill>
        <p:spPr>
          <a:xfrm>
            <a:off x="0" y="5852160"/>
            <a:ext cx="1005840" cy="1005840"/>
          </a:xfrm>
          <a:prstGeom prst="rect">
            <a:avLst/>
          </a:prstGeom>
        </p:spPr>
      </p:pic>
    </p:spTree>
    <p:extLst>
      <p:ext uri="{BB962C8B-B14F-4D97-AF65-F5344CB8AC3E}">
        <p14:creationId xmlns:p14="http://schemas.microsoft.com/office/powerpoint/2010/main" val="4059896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F7EAFAA4-859B-42B4-AC85-F32CFE695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085"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8D461F-B525-C437-C131-657F6F05B507}"/>
              </a:ext>
            </a:extLst>
          </p:cNvPr>
          <p:cNvSpPr>
            <a:spLocks noGrp="1"/>
          </p:cNvSpPr>
          <p:nvPr>
            <p:ph type="title"/>
          </p:nvPr>
        </p:nvSpPr>
        <p:spPr>
          <a:xfrm>
            <a:off x="6905331" y="1090346"/>
            <a:ext cx="4475892" cy="1188720"/>
          </a:xfrm>
          <a:solidFill>
            <a:srgbClr val="FFFFFF"/>
          </a:solidFill>
          <a:ln>
            <a:solidFill>
              <a:srgbClr val="404040"/>
            </a:solidFill>
          </a:ln>
        </p:spPr>
        <p:txBody>
          <a:bodyPr>
            <a:normAutofit/>
          </a:bodyPr>
          <a:lstStyle/>
          <a:p>
            <a:r>
              <a:rPr lang="en-US" dirty="0">
                <a:solidFill>
                  <a:srgbClr val="743293"/>
                </a:solidFill>
              </a:rPr>
              <a:t>INTRODUCTION</a:t>
            </a:r>
          </a:p>
        </p:txBody>
      </p:sp>
      <p:sp>
        <p:nvSpPr>
          <p:cNvPr id="32" name="Rectangle 26">
            <a:extLst>
              <a:ext uri="{FF2B5EF4-FFF2-40B4-BE49-F238E27FC236}">
                <a16:creationId xmlns:a16="http://schemas.microsoft.com/office/drawing/2014/main" id="{B3855DB9-46C3-47FA-992C-FC2BE58A7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966"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8">
            <a:extLst>
              <a:ext uri="{FF2B5EF4-FFF2-40B4-BE49-F238E27FC236}">
                <a16:creationId xmlns:a16="http://schemas.microsoft.com/office/drawing/2014/main" id="{A2B401D5-BF67-49A4-8617-0C6BD886C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777"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2FC1C6C-37B0-25D1-EF75-5741A4DC08B2}"/>
              </a:ext>
            </a:extLst>
          </p:cNvPr>
          <p:cNvSpPr>
            <a:spLocks noGrp="1"/>
          </p:cNvSpPr>
          <p:nvPr>
            <p:ph idx="1"/>
          </p:nvPr>
        </p:nvSpPr>
        <p:spPr>
          <a:xfrm>
            <a:off x="6905331" y="2565009"/>
            <a:ext cx="4475892" cy="3573094"/>
          </a:xfrm>
        </p:spPr>
        <p:txBody>
          <a:bodyPr>
            <a:normAutofit/>
          </a:bodyPr>
          <a:lstStyle/>
          <a:p>
            <a:pPr>
              <a:lnSpc>
                <a:spcPct val="90000"/>
              </a:lnSpc>
            </a:pPr>
            <a:r>
              <a:rPr lang="en-US" dirty="0">
                <a:solidFill>
                  <a:srgbClr val="373A56"/>
                </a:solidFill>
              </a:rPr>
              <a:t>- It is the lawyer’s function to advise the estate trustee of the estate trustee’s duties and obligations. </a:t>
            </a:r>
          </a:p>
          <a:p>
            <a:pPr>
              <a:lnSpc>
                <a:spcPct val="90000"/>
              </a:lnSpc>
            </a:pPr>
            <a:r>
              <a:rPr lang="en-US" dirty="0">
                <a:solidFill>
                  <a:srgbClr val="373A56"/>
                </a:solidFill>
              </a:rPr>
              <a:t>- The lawyer must be familiar with the various steps required to administer the estate. </a:t>
            </a:r>
          </a:p>
          <a:p>
            <a:pPr>
              <a:lnSpc>
                <a:spcPct val="90000"/>
              </a:lnSpc>
            </a:pPr>
            <a:r>
              <a:rPr lang="en-US" dirty="0">
                <a:solidFill>
                  <a:srgbClr val="373A56"/>
                </a:solidFill>
              </a:rPr>
              <a:t>- Most important- Lawyer should outline to the estate trustee the estate trustee’s duties, as well as the duties of the lawyer. </a:t>
            </a:r>
          </a:p>
          <a:p>
            <a:pPr>
              <a:lnSpc>
                <a:spcPct val="90000"/>
              </a:lnSpc>
            </a:pPr>
            <a:r>
              <a:rPr lang="en-US" dirty="0">
                <a:solidFill>
                  <a:srgbClr val="373A56"/>
                </a:solidFill>
              </a:rPr>
              <a:t>- Various types of estate trustees may retain the lawyer, and therefore, the lawyer will be called upon to perform varying functions. </a:t>
            </a:r>
          </a:p>
          <a:p>
            <a:pPr>
              <a:lnSpc>
                <a:spcPct val="90000"/>
              </a:lnSpc>
            </a:pPr>
            <a:endParaRPr lang="en-US" sz="1700" dirty="0">
              <a:solidFill>
                <a:srgbClr val="FFFFFF"/>
              </a:solidFill>
            </a:endParaRPr>
          </a:p>
          <a:p>
            <a:pPr>
              <a:lnSpc>
                <a:spcPct val="90000"/>
              </a:lnSpc>
            </a:pPr>
            <a:endParaRPr lang="en-US" sz="1700" dirty="0">
              <a:solidFill>
                <a:srgbClr val="FFFFFF"/>
              </a:solidFill>
            </a:endParaRPr>
          </a:p>
        </p:txBody>
      </p:sp>
      <p:pic>
        <p:nvPicPr>
          <p:cNvPr id="12" name="Picture 11" descr="A picture containing font, graphics, graphic design, screenshot&#10;&#10;Description automatically generated">
            <a:extLst>
              <a:ext uri="{FF2B5EF4-FFF2-40B4-BE49-F238E27FC236}">
                <a16:creationId xmlns:a16="http://schemas.microsoft.com/office/drawing/2014/main" id="{D31FB5DA-EBDD-5F08-4A67-703ACDB86C15}"/>
              </a:ext>
            </a:extLst>
          </p:cNvPr>
          <p:cNvPicPr>
            <a:picLocks noChangeAspect="1"/>
          </p:cNvPicPr>
          <p:nvPr/>
        </p:nvPicPr>
        <p:blipFill>
          <a:blip r:embed="rId2"/>
          <a:stretch>
            <a:fillRect/>
          </a:stretch>
        </p:blipFill>
        <p:spPr>
          <a:xfrm>
            <a:off x="0" y="5852160"/>
            <a:ext cx="1005840" cy="1005840"/>
          </a:xfrm>
          <a:prstGeom prst="rect">
            <a:avLst/>
          </a:prstGeom>
        </p:spPr>
      </p:pic>
      <p:pic>
        <p:nvPicPr>
          <p:cNvPr id="7" name="Picture 6" descr="A close-up of a person shaking hands&#10;&#10;Description automatically generated">
            <a:extLst>
              <a:ext uri="{FF2B5EF4-FFF2-40B4-BE49-F238E27FC236}">
                <a16:creationId xmlns:a16="http://schemas.microsoft.com/office/drawing/2014/main" id="{5A917914-FBA0-7AE9-1E42-59C7B4BBF0C0}"/>
              </a:ext>
            </a:extLst>
          </p:cNvPr>
          <p:cNvPicPr>
            <a:picLocks noChangeAspect="1"/>
          </p:cNvPicPr>
          <p:nvPr/>
        </p:nvPicPr>
        <p:blipFill>
          <a:blip r:embed="rId3"/>
          <a:stretch>
            <a:fillRect/>
          </a:stretch>
        </p:blipFill>
        <p:spPr>
          <a:xfrm>
            <a:off x="810777" y="806357"/>
            <a:ext cx="4511266" cy="4928615"/>
          </a:xfrm>
          <a:prstGeom prst="rect">
            <a:avLst/>
          </a:prstGeom>
        </p:spPr>
      </p:pic>
    </p:spTree>
    <p:extLst>
      <p:ext uri="{BB962C8B-B14F-4D97-AF65-F5344CB8AC3E}">
        <p14:creationId xmlns:p14="http://schemas.microsoft.com/office/powerpoint/2010/main" val="42444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1743A-9509-F52D-E573-C7F7D8C14B2E}"/>
              </a:ext>
            </a:extLst>
          </p:cNvPr>
          <p:cNvSpPr>
            <a:spLocks noGrp="1"/>
          </p:cNvSpPr>
          <p:nvPr>
            <p:ph type="title"/>
          </p:nvPr>
        </p:nvSpPr>
        <p:spPr>
          <a:xfrm>
            <a:off x="2231136" y="455202"/>
            <a:ext cx="7729728" cy="1188720"/>
          </a:xfrm>
        </p:spPr>
        <p:txBody>
          <a:bodyPr>
            <a:normAutofit/>
          </a:bodyPr>
          <a:lstStyle/>
          <a:p>
            <a:r>
              <a:rPr lang="en-US" dirty="0">
                <a:solidFill>
                  <a:srgbClr val="743293"/>
                </a:solidFill>
              </a:rPr>
              <a:t>Who does what?</a:t>
            </a:r>
            <a:br>
              <a:rPr lang="en-US" dirty="0">
                <a:solidFill>
                  <a:srgbClr val="743293"/>
                </a:solidFill>
              </a:rPr>
            </a:br>
            <a:r>
              <a:rPr lang="en-US" u="sng" dirty="0">
                <a:solidFill>
                  <a:srgbClr val="743293"/>
                </a:solidFill>
              </a:rPr>
              <a:t>LAWYER’S FUNCTIONS</a:t>
            </a:r>
          </a:p>
        </p:txBody>
      </p:sp>
      <p:sp>
        <p:nvSpPr>
          <p:cNvPr id="3" name="Content Placeholder 2">
            <a:extLst>
              <a:ext uri="{FF2B5EF4-FFF2-40B4-BE49-F238E27FC236}">
                <a16:creationId xmlns:a16="http://schemas.microsoft.com/office/drawing/2014/main" id="{95E76EBE-A1EF-8B0E-76F7-A771890DAB3D}"/>
              </a:ext>
            </a:extLst>
          </p:cNvPr>
          <p:cNvSpPr>
            <a:spLocks noGrp="1"/>
          </p:cNvSpPr>
          <p:nvPr>
            <p:ph idx="1"/>
          </p:nvPr>
        </p:nvSpPr>
        <p:spPr>
          <a:xfrm>
            <a:off x="622300" y="1925304"/>
            <a:ext cx="10680700" cy="4170695"/>
          </a:xfrm>
        </p:spPr>
        <p:txBody>
          <a:bodyPr vert="horz" lIns="91440" tIns="45720" rIns="91440" bIns="45720" rtlCol="0" anchor="t">
            <a:normAutofit fontScale="25000" lnSpcReduction="20000"/>
          </a:bodyPr>
          <a:lstStyle/>
          <a:p>
            <a:pPr marL="0" indent="0" algn="ctr">
              <a:lnSpc>
                <a:spcPct val="150000"/>
              </a:lnSpc>
              <a:buNone/>
            </a:pPr>
            <a:r>
              <a:rPr lang="en-US" sz="7400" b="1" dirty="0">
                <a:solidFill>
                  <a:srgbClr val="373A56"/>
                </a:solidFill>
                <a:latin typeface="Gill Sans MT"/>
              </a:rPr>
              <a:t>CORPORATE ESTATE TRUSTEE VIS-À-VIS LAY ESTATE TRUSTEE</a:t>
            </a:r>
          </a:p>
          <a:p>
            <a:pPr marL="0" indent="0" algn="ctr">
              <a:lnSpc>
                <a:spcPct val="150000"/>
              </a:lnSpc>
              <a:buNone/>
            </a:pPr>
            <a:endParaRPr lang="en-US" b="1" dirty="0">
              <a:solidFill>
                <a:srgbClr val="373A56"/>
              </a:solidFill>
              <a:latin typeface="Gill Sans MT"/>
            </a:endParaRPr>
          </a:p>
          <a:p>
            <a:pPr>
              <a:lnSpc>
                <a:spcPct val="150000"/>
              </a:lnSpc>
            </a:pPr>
            <a:r>
              <a:rPr lang="en-US" sz="7200" dirty="0">
                <a:solidFill>
                  <a:srgbClr val="373A56"/>
                </a:solidFill>
                <a:latin typeface="Gill Sans MT"/>
              </a:rPr>
              <a:t>Various estate trustees may retain a lawyer, and therefore, the lawyer will be called upon to perform varying functions. </a:t>
            </a:r>
          </a:p>
          <a:p>
            <a:pPr>
              <a:lnSpc>
                <a:spcPct val="150000"/>
              </a:lnSpc>
            </a:pPr>
            <a:r>
              <a:rPr lang="en-US" sz="7200" dirty="0">
                <a:solidFill>
                  <a:srgbClr val="373A56"/>
                </a:solidFill>
                <a:latin typeface="Gill Sans MT"/>
              </a:rPr>
              <a:t>Lawyer’s function where there is a “</a:t>
            </a:r>
            <a:r>
              <a:rPr lang="en-US" sz="7200" u="sng" dirty="0">
                <a:solidFill>
                  <a:srgbClr val="373A56"/>
                </a:solidFill>
                <a:latin typeface="Gill Sans MT"/>
              </a:rPr>
              <a:t>lay estate trustee” </a:t>
            </a:r>
            <a:r>
              <a:rPr lang="en-US" sz="7200" dirty="0">
                <a:solidFill>
                  <a:srgbClr val="373A56"/>
                </a:solidFill>
                <a:latin typeface="Gill Sans MT"/>
              </a:rPr>
              <a:t>differs significantly from the lawyer’s functions when a “</a:t>
            </a:r>
            <a:r>
              <a:rPr lang="en-US" sz="7200" u="sng" dirty="0">
                <a:solidFill>
                  <a:srgbClr val="373A56"/>
                </a:solidFill>
                <a:latin typeface="Gill Sans MT"/>
              </a:rPr>
              <a:t>corporate estate trustee”</a:t>
            </a:r>
            <a:r>
              <a:rPr lang="en-US" sz="7200" dirty="0">
                <a:solidFill>
                  <a:srgbClr val="373A56"/>
                </a:solidFill>
                <a:latin typeface="Gill Sans MT"/>
              </a:rPr>
              <a:t> is involved or when the </a:t>
            </a:r>
            <a:r>
              <a:rPr lang="en-US" sz="7200" u="sng" dirty="0">
                <a:solidFill>
                  <a:srgbClr val="373A56"/>
                </a:solidFill>
                <a:latin typeface="Gill Sans MT"/>
              </a:rPr>
              <a:t>“average estate trustee” </a:t>
            </a:r>
            <a:r>
              <a:rPr lang="en-US" sz="7200" dirty="0">
                <a:solidFill>
                  <a:srgbClr val="373A56"/>
                </a:solidFill>
                <a:latin typeface="Gill Sans MT"/>
              </a:rPr>
              <a:t>is involved.  </a:t>
            </a:r>
          </a:p>
          <a:p>
            <a:pPr>
              <a:lnSpc>
                <a:spcPct val="150000"/>
              </a:lnSpc>
            </a:pPr>
            <a:r>
              <a:rPr lang="en-US" sz="7200" b="1" dirty="0">
                <a:solidFill>
                  <a:srgbClr val="373A56"/>
                </a:solidFill>
                <a:latin typeface="Gill Sans MT"/>
              </a:rPr>
              <a:t>Corporate estate trustee</a:t>
            </a:r>
            <a:r>
              <a:rPr lang="en-US" sz="7200" dirty="0">
                <a:solidFill>
                  <a:srgbClr val="373A56"/>
                </a:solidFill>
                <a:latin typeface="Gill Sans MT"/>
              </a:rPr>
              <a:t>: Lawyer will mostly be requested to perform only the legal administration.</a:t>
            </a:r>
          </a:p>
          <a:p>
            <a:pPr>
              <a:lnSpc>
                <a:spcPct val="150000"/>
              </a:lnSpc>
            </a:pPr>
            <a:r>
              <a:rPr lang="en-US" sz="7200" b="1" dirty="0">
                <a:solidFill>
                  <a:srgbClr val="373A56"/>
                </a:solidFill>
                <a:latin typeface="Gill Sans MT"/>
              </a:rPr>
              <a:t>Lay estate trustee: </a:t>
            </a:r>
            <a:r>
              <a:rPr lang="en-US" sz="7200" dirty="0">
                <a:solidFill>
                  <a:srgbClr val="373A56"/>
                </a:solidFill>
                <a:latin typeface="Gill Sans MT"/>
              </a:rPr>
              <a:t>May call upon the lawyer for assistance in all of the estate trustee’s functions. </a:t>
            </a:r>
          </a:p>
          <a:p>
            <a:pPr>
              <a:lnSpc>
                <a:spcPct val="150000"/>
              </a:lnSpc>
            </a:pPr>
            <a:r>
              <a:rPr lang="en-US" sz="7200" b="1" dirty="0">
                <a:solidFill>
                  <a:srgbClr val="373A56"/>
                </a:solidFill>
                <a:latin typeface="Gill Sans MT"/>
              </a:rPr>
              <a:t>Average estate trustee</a:t>
            </a:r>
            <a:r>
              <a:rPr lang="en-US" sz="7200" dirty="0">
                <a:solidFill>
                  <a:srgbClr val="373A56"/>
                </a:solidFill>
                <a:latin typeface="Gill Sans MT"/>
              </a:rPr>
              <a:t>: Somewhere in between corporate and lay estate trustee is the average estate trustee. </a:t>
            </a:r>
          </a:p>
          <a:p>
            <a:pPr marL="0" indent="0">
              <a:lnSpc>
                <a:spcPct val="150000"/>
              </a:lnSpc>
              <a:buNone/>
            </a:pPr>
            <a:endParaRPr lang="en-US" dirty="0">
              <a:solidFill>
                <a:srgbClr val="373A56"/>
              </a:solidFill>
              <a:latin typeface="Gill Sans MT"/>
            </a:endParaRPr>
          </a:p>
          <a:p>
            <a:pPr marL="0" indent="0">
              <a:lnSpc>
                <a:spcPct val="150000"/>
              </a:lnSpc>
              <a:buNone/>
            </a:pPr>
            <a:r>
              <a:rPr lang="en-US" dirty="0">
                <a:solidFill>
                  <a:srgbClr val="373A56"/>
                </a:solidFill>
                <a:latin typeface="Gill Sans MT"/>
              </a:rPr>
              <a:t> </a:t>
            </a:r>
          </a:p>
        </p:txBody>
      </p:sp>
      <p:pic>
        <p:nvPicPr>
          <p:cNvPr id="12" name="Picture 11" descr="A picture containing font, graphics, graphic design, screenshot&#10;&#10;Description automatically generated">
            <a:extLst>
              <a:ext uri="{FF2B5EF4-FFF2-40B4-BE49-F238E27FC236}">
                <a16:creationId xmlns:a16="http://schemas.microsoft.com/office/drawing/2014/main" id="{0F431376-E7D2-2D12-AB5E-892993627DDB}"/>
              </a:ext>
            </a:extLst>
          </p:cNvPr>
          <p:cNvPicPr>
            <a:picLocks noChangeAspect="1"/>
          </p:cNvPicPr>
          <p:nvPr/>
        </p:nvPicPr>
        <p:blipFill>
          <a:blip r:embed="rId2"/>
          <a:stretch>
            <a:fillRect/>
          </a:stretch>
        </p:blipFill>
        <p:spPr>
          <a:xfrm>
            <a:off x="11037505" y="5852160"/>
            <a:ext cx="1005840" cy="1005840"/>
          </a:xfrm>
          <a:prstGeom prst="rect">
            <a:avLst/>
          </a:prstGeom>
        </p:spPr>
      </p:pic>
    </p:spTree>
    <p:extLst>
      <p:ext uri="{BB962C8B-B14F-4D97-AF65-F5344CB8AC3E}">
        <p14:creationId xmlns:p14="http://schemas.microsoft.com/office/powerpoint/2010/main" val="706065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holding a pen over a document&#10;&#10;Description automatically generated">
            <a:extLst>
              <a:ext uri="{FF2B5EF4-FFF2-40B4-BE49-F238E27FC236}">
                <a16:creationId xmlns:a16="http://schemas.microsoft.com/office/drawing/2014/main" id="{70087475-2CE2-7488-CE5E-0A35E8D3DA6B}"/>
              </a:ext>
            </a:extLst>
          </p:cNvPr>
          <p:cNvPicPr>
            <a:picLocks noChangeAspect="1"/>
          </p:cNvPicPr>
          <p:nvPr/>
        </p:nvPicPr>
        <p:blipFill rotWithShape="1">
          <a:blip r:embed="rId2">
            <a:alphaModFix amt="21000"/>
          </a:blip>
          <a:srcRect t="15730"/>
          <a:stretch/>
        </p:blipFill>
        <p:spPr>
          <a:xfrm>
            <a:off x="20" y="0"/>
            <a:ext cx="12191980" cy="6858000"/>
          </a:xfrm>
          <a:prstGeom prst="rect">
            <a:avLst/>
          </a:prstGeom>
        </p:spPr>
      </p:pic>
      <p:sp>
        <p:nvSpPr>
          <p:cNvPr id="2" name="Title 1">
            <a:extLst>
              <a:ext uri="{FF2B5EF4-FFF2-40B4-BE49-F238E27FC236}">
                <a16:creationId xmlns:a16="http://schemas.microsoft.com/office/drawing/2014/main" id="{26FBBCF4-78B7-B9ED-7CA4-89FE3A0E0A40}"/>
              </a:ext>
            </a:extLst>
          </p:cNvPr>
          <p:cNvSpPr>
            <a:spLocks noGrp="1"/>
          </p:cNvSpPr>
          <p:nvPr>
            <p:ph type="title"/>
          </p:nvPr>
        </p:nvSpPr>
        <p:spPr>
          <a:xfrm>
            <a:off x="2231136" y="658368"/>
            <a:ext cx="7729728" cy="1188720"/>
          </a:xfrm>
          <a:noFill/>
          <a:ln>
            <a:solidFill>
              <a:schemeClr val="tx1"/>
            </a:solidFill>
          </a:ln>
        </p:spPr>
        <p:txBody>
          <a:bodyPr>
            <a:normAutofit/>
          </a:bodyPr>
          <a:lstStyle/>
          <a:p>
            <a:r>
              <a:rPr lang="en-US" dirty="0">
                <a:solidFill>
                  <a:srgbClr val="743293"/>
                </a:solidFill>
              </a:rPr>
              <a:t>Who does what?</a:t>
            </a:r>
            <a:br>
              <a:rPr lang="en-US" u="sng" dirty="0">
                <a:solidFill>
                  <a:srgbClr val="743293"/>
                </a:solidFill>
              </a:rPr>
            </a:br>
            <a:r>
              <a:rPr lang="en-US" u="sng" dirty="0">
                <a:solidFill>
                  <a:srgbClr val="743293"/>
                </a:solidFill>
              </a:rPr>
              <a:t>DELEGATION BY ESTATE TRUSTEE</a:t>
            </a:r>
            <a:endParaRPr lang="en-US" dirty="0">
              <a:solidFill>
                <a:srgbClr val="743293"/>
              </a:solidFill>
            </a:endParaRPr>
          </a:p>
        </p:txBody>
      </p:sp>
      <p:sp>
        <p:nvSpPr>
          <p:cNvPr id="3" name="Content Placeholder 2">
            <a:extLst>
              <a:ext uri="{FF2B5EF4-FFF2-40B4-BE49-F238E27FC236}">
                <a16:creationId xmlns:a16="http://schemas.microsoft.com/office/drawing/2014/main" id="{129FF1F2-7BD7-1719-643A-5C0094224EAF}"/>
              </a:ext>
            </a:extLst>
          </p:cNvPr>
          <p:cNvSpPr>
            <a:spLocks noGrp="1"/>
          </p:cNvSpPr>
          <p:nvPr>
            <p:ph idx="1"/>
          </p:nvPr>
        </p:nvSpPr>
        <p:spPr>
          <a:xfrm>
            <a:off x="786384" y="2153412"/>
            <a:ext cx="11045952" cy="4046220"/>
          </a:xfrm>
        </p:spPr>
        <p:txBody>
          <a:bodyPr>
            <a:normAutofit/>
          </a:bodyPr>
          <a:lstStyle/>
          <a:p>
            <a:pPr lvl="1"/>
            <a:r>
              <a:rPr lang="en-US" sz="1900" dirty="0">
                <a:solidFill>
                  <a:srgbClr val="373A56"/>
                </a:solidFill>
              </a:rPr>
              <a:t>One of the key principles that the lawyer ought to communicate to the estate trustee is the duty to act personally and not through an agent. </a:t>
            </a:r>
          </a:p>
          <a:p>
            <a:pPr lvl="1"/>
            <a:r>
              <a:rPr lang="en-US" sz="1900" dirty="0">
                <a:solidFill>
                  <a:srgbClr val="373A56"/>
                </a:solidFill>
              </a:rPr>
              <a:t>However, there is no prohibition against delegating to an agent the authority to carry out a mere administrative task. </a:t>
            </a:r>
          </a:p>
          <a:p>
            <a:pPr lvl="1"/>
            <a:r>
              <a:rPr lang="en-US" sz="1900" dirty="0">
                <a:solidFill>
                  <a:srgbClr val="373A56"/>
                </a:solidFill>
              </a:rPr>
              <a:t>Matters involving the exercise of discretion - Estate trustee </a:t>
            </a:r>
            <a:r>
              <a:rPr lang="en-US" sz="1900" u="sng" dirty="0">
                <a:solidFill>
                  <a:srgbClr val="373A56"/>
                </a:solidFill>
              </a:rPr>
              <a:t>MUST,</a:t>
            </a:r>
            <a:r>
              <a:rPr lang="en-US" sz="1900" dirty="0">
                <a:solidFill>
                  <a:srgbClr val="373A56"/>
                </a:solidFill>
              </a:rPr>
              <a:t> as a rule, act personally. </a:t>
            </a:r>
            <a:endParaRPr lang="en-US" sz="1900" u="sng" dirty="0">
              <a:solidFill>
                <a:srgbClr val="373A56"/>
              </a:solidFill>
            </a:endParaRPr>
          </a:p>
          <a:p>
            <a:pPr marL="228600" lvl="1" indent="0">
              <a:buNone/>
            </a:pPr>
            <a:r>
              <a:rPr lang="en-US" sz="1900" u="sng" dirty="0">
                <a:solidFill>
                  <a:srgbClr val="373A56"/>
                </a:solidFill>
              </a:rPr>
              <a:t>Exception to the non-delegation principle:</a:t>
            </a:r>
          </a:p>
          <a:p>
            <a:pPr lvl="1"/>
            <a:r>
              <a:rPr lang="en-US" sz="1900" dirty="0">
                <a:solidFill>
                  <a:srgbClr val="373A56"/>
                </a:solidFill>
              </a:rPr>
              <a:t>Investment management of estate assets- Ontario’s Trustee Act expressly authorizes a trustee (including an estate trustee) to retain an agent as investment manager. </a:t>
            </a:r>
          </a:p>
          <a:p>
            <a:pPr lvl="1"/>
            <a:r>
              <a:rPr lang="en-US" sz="1900" dirty="0">
                <a:solidFill>
                  <a:srgbClr val="373A56"/>
                </a:solidFill>
              </a:rPr>
              <a:t>Very specific rules contained in the statute that circumcise the authority to hire an agent</a:t>
            </a:r>
            <a:r>
              <a:rPr lang="en-US" sz="1800" dirty="0">
                <a:solidFill>
                  <a:srgbClr val="373A56"/>
                </a:solidFill>
              </a:rPr>
              <a:t>. </a:t>
            </a:r>
          </a:p>
        </p:txBody>
      </p:sp>
      <p:pic>
        <p:nvPicPr>
          <p:cNvPr id="8" name="Picture 7" descr="A picture containing font, graphics, graphic design, screenshot&#10;&#10;Description automatically generated">
            <a:extLst>
              <a:ext uri="{FF2B5EF4-FFF2-40B4-BE49-F238E27FC236}">
                <a16:creationId xmlns:a16="http://schemas.microsoft.com/office/drawing/2014/main" id="{C4BA3154-9693-DAC8-CDCA-3CFF2F255AB0}"/>
              </a:ext>
            </a:extLst>
          </p:cNvPr>
          <p:cNvPicPr>
            <a:picLocks noChangeAspect="1"/>
          </p:cNvPicPr>
          <p:nvPr/>
        </p:nvPicPr>
        <p:blipFill>
          <a:blip r:embed="rId3"/>
          <a:stretch>
            <a:fillRect/>
          </a:stretch>
        </p:blipFill>
        <p:spPr>
          <a:xfrm>
            <a:off x="0" y="5852160"/>
            <a:ext cx="1005840" cy="1005840"/>
          </a:xfrm>
          <a:prstGeom prst="rect">
            <a:avLst/>
          </a:prstGeom>
        </p:spPr>
      </p:pic>
    </p:spTree>
    <p:extLst>
      <p:ext uri="{BB962C8B-B14F-4D97-AF65-F5344CB8AC3E}">
        <p14:creationId xmlns:p14="http://schemas.microsoft.com/office/powerpoint/2010/main" val="763722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34950-8335-1785-B617-D7BF5E96AF36}"/>
              </a:ext>
            </a:extLst>
          </p:cNvPr>
          <p:cNvSpPr>
            <a:spLocks noGrp="1"/>
          </p:cNvSpPr>
          <p:nvPr>
            <p:ph type="title"/>
          </p:nvPr>
        </p:nvSpPr>
        <p:spPr>
          <a:xfrm>
            <a:off x="804672" y="964692"/>
            <a:ext cx="5894832" cy="1188720"/>
          </a:xfrm>
        </p:spPr>
        <p:txBody>
          <a:bodyPr>
            <a:normAutofit/>
          </a:bodyPr>
          <a:lstStyle/>
          <a:p>
            <a:r>
              <a:rPr lang="en-US" sz="2400" dirty="0">
                <a:solidFill>
                  <a:srgbClr val="743293"/>
                </a:solidFill>
              </a:rPr>
              <a:t>Who does what?</a:t>
            </a:r>
            <a:br>
              <a:rPr lang="en-US" sz="2400" dirty="0">
                <a:solidFill>
                  <a:srgbClr val="743293"/>
                </a:solidFill>
              </a:rPr>
            </a:br>
            <a:r>
              <a:rPr lang="en-US" sz="2400" u="sng" dirty="0">
                <a:solidFill>
                  <a:srgbClr val="743293"/>
                </a:solidFill>
              </a:rPr>
              <a:t>LAWYER ALSO AN ESTATE TRUSTEE</a:t>
            </a:r>
          </a:p>
        </p:txBody>
      </p:sp>
      <p:sp>
        <p:nvSpPr>
          <p:cNvPr id="3" name="Content Placeholder 2">
            <a:extLst>
              <a:ext uri="{FF2B5EF4-FFF2-40B4-BE49-F238E27FC236}">
                <a16:creationId xmlns:a16="http://schemas.microsoft.com/office/drawing/2014/main" id="{F53397FB-5830-ED1A-3F0E-1B412090205A}"/>
              </a:ext>
            </a:extLst>
          </p:cNvPr>
          <p:cNvSpPr>
            <a:spLocks noGrp="1"/>
          </p:cNvSpPr>
          <p:nvPr>
            <p:ph idx="1"/>
          </p:nvPr>
        </p:nvSpPr>
        <p:spPr>
          <a:xfrm>
            <a:off x="803243" y="2638044"/>
            <a:ext cx="5963317" cy="3263206"/>
          </a:xfrm>
        </p:spPr>
        <p:txBody>
          <a:bodyPr>
            <a:normAutofit lnSpcReduction="10000"/>
          </a:bodyPr>
          <a:lstStyle/>
          <a:p>
            <a:pPr marL="0" indent="0">
              <a:lnSpc>
                <a:spcPct val="90000"/>
              </a:lnSpc>
              <a:buNone/>
            </a:pPr>
            <a:r>
              <a:rPr lang="en-US" b="1" dirty="0">
                <a:solidFill>
                  <a:srgbClr val="002060"/>
                </a:solidFill>
              </a:rPr>
              <a:t>What happens when the lawyer is also an estate trustee?</a:t>
            </a:r>
          </a:p>
          <a:p>
            <a:pPr>
              <a:lnSpc>
                <a:spcPct val="90000"/>
              </a:lnSpc>
            </a:pPr>
            <a:r>
              <a:rPr lang="en-US" dirty="0">
                <a:solidFill>
                  <a:srgbClr val="373A56"/>
                </a:solidFill>
              </a:rPr>
              <a:t>Care should be taken to ensure that the other estate trustees are aware of their obligations.</a:t>
            </a:r>
          </a:p>
          <a:p>
            <a:pPr>
              <a:lnSpc>
                <a:spcPct val="90000"/>
              </a:lnSpc>
            </a:pPr>
            <a:r>
              <a:rPr lang="en-US" dirty="0">
                <a:solidFill>
                  <a:srgbClr val="373A56"/>
                </a:solidFill>
              </a:rPr>
              <a:t>Communicate in writing to the other estate trustees- Apart from the functions that constitute “solicitor’s work”, the lawyer’s authority and obligations as an estate trustee stand on the same footing as of the other estate trustees. </a:t>
            </a:r>
          </a:p>
          <a:p>
            <a:pPr>
              <a:lnSpc>
                <a:spcPct val="90000"/>
              </a:lnSpc>
            </a:pPr>
            <a:r>
              <a:rPr lang="en-US" dirty="0">
                <a:solidFill>
                  <a:srgbClr val="373A56"/>
                </a:solidFill>
              </a:rPr>
              <a:t>Blind deference to the lawyer’s judgment would be no defence for the estate trustee(s) against a claim by a beneficiary that a particular decision was made negligently and resulted in a loss to the estate. </a:t>
            </a:r>
          </a:p>
        </p:txBody>
      </p:sp>
      <p:sp>
        <p:nvSpPr>
          <p:cNvPr id="12" name="Rectangle 11">
            <a:extLst>
              <a:ext uri="{FF2B5EF4-FFF2-40B4-BE49-F238E27FC236}">
                <a16:creationId xmlns:a16="http://schemas.microsoft.com/office/drawing/2014/main" id="{879398A9-0D0D-4901-BDDF-B3D93CECA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11FEC3B-E514-4E21-B2CB-7903A7356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ack and white icon of a person with many questions&#10;&#10;Description automatically generated">
            <a:extLst>
              <a:ext uri="{FF2B5EF4-FFF2-40B4-BE49-F238E27FC236}">
                <a16:creationId xmlns:a16="http://schemas.microsoft.com/office/drawing/2014/main" id="{57FCEF70-6FB2-FF40-285C-313A65EE73A4}"/>
              </a:ext>
            </a:extLst>
          </p:cNvPr>
          <p:cNvPicPr>
            <a:picLocks noChangeAspect="1"/>
          </p:cNvPicPr>
          <p:nvPr/>
        </p:nvPicPr>
        <p:blipFill>
          <a:blip r:embed="rId2"/>
          <a:stretch>
            <a:fillRect/>
          </a:stretch>
        </p:blipFill>
        <p:spPr>
          <a:xfrm>
            <a:off x="7715890" y="1768763"/>
            <a:ext cx="3328416" cy="3328416"/>
          </a:xfrm>
          <a:prstGeom prst="rect">
            <a:avLst/>
          </a:prstGeom>
        </p:spPr>
      </p:pic>
      <p:pic>
        <p:nvPicPr>
          <p:cNvPr id="4" name="Picture 3" descr="A picture containing font, graphics, graphic design, screenshot&#10;&#10;Description automatically generated">
            <a:extLst>
              <a:ext uri="{FF2B5EF4-FFF2-40B4-BE49-F238E27FC236}">
                <a16:creationId xmlns:a16="http://schemas.microsoft.com/office/drawing/2014/main" id="{563395AD-E83B-669C-A144-D1A6FD8886E2}"/>
              </a:ext>
            </a:extLst>
          </p:cNvPr>
          <p:cNvPicPr>
            <a:picLocks noChangeAspect="1"/>
          </p:cNvPicPr>
          <p:nvPr/>
        </p:nvPicPr>
        <p:blipFill>
          <a:blip r:embed="rId3"/>
          <a:stretch>
            <a:fillRect/>
          </a:stretch>
        </p:blipFill>
        <p:spPr>
          <a:xfrm>
            <a:off x="11054080" y="5852160"/>
            <a:ext cx="1005840" cy="1005840"/>
          </a:xfrm>
          <a:prstGeom prst="rect">
            <a:avLst/>
          </a:prstGeom>
        </p:spPr>
      </p:pic>
      <p:sp>
        <p:nvSpPr>
          <p:cNvPr id="5" name="TextBox 4">
            <a:extLst>
              <a:ext uri="{FF2B5EF4-FFF2-40B4-BE49-F238E27FC236}">
                <a16:creationId xmlns:a16="http://schemas.microsoft.com/office/drawing/2014/main" id="{C49A66F0-CFB4-D1A4-C4E2-2DF29EED62FA}"/>
              </a:ext>
            </a:extLst>
          </p:cNvPr>
          <p:cNvSpPr txBox="1"/>
          <p:nvPr/>
        </p:nvSpPr>
        <p:spPr>
          <a:xfrm>
            <a:off x="-1549400" y="-1041400"/>
            <a:ext cx="184731" cy="723275"/>
          </a:xfrm>
          <a:prstGeom prst="rect">
            <a:avLst/>
          </a:prstGeom>
          <a:noFill/>
        </p:spPr>
        <p:txBody>
          <a:bodyPr wrap="none" rtlCol="0">
            <a:spAutoFit/>
          </a:bodyPr>
          <a:lstStyle/>
          <a:p>
            <a:pPr>
              <a:spcAft>
                <a:spcPts val="600"/>
              </a:spcAft>
            </a:pPr>
            <a:endParaRPr lang="en-US"/>
          </a:p>
          <a:p>
            <a:pPr>
              <a:spcAft>
                <a:spcPts val="600"/>
              </a:spcAft>
            </a:pPr>
            <a:endParaRPr lang="en-US"/>
          </a:p>
        </p:txBody>
      </p:sp>
    </p:spTree>
    <p:extLst>
      <p:ext uri="{BB962C8B-B14F-4D97-AF65-F5344CB8AC3E}">
        <p14:creationId xmlns:p14="http://schemas.microsoft.com/office/powerpoint/2010/main" val="2584716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E4C491-C11A-2E37-EE63-6A4C61217248}"/>
              </a:ext>
            </a:extLst>
          </p:cNvPr>
          <p:cNvSpPr>
            <a:spLocks noGrp="1"/>
          </p:cNvSpPr>
          <p:nvPr>
            <p:ph type="title"/>
          </p:nvPr>
        </p:nvSpPr>
        <p:spPr>
          <a:xfrm>
            <a:off x="1260873" y="1586484"/>
            <a:ext cx="3685032" cy="3685032"/>
          </a:xfrm>
          <a:prstGeom prst="ellipse">
            <a:avLst/>
          </a:prstGeom>
          <a:noFill/>
          <a:ln>
            <a:noFill/>
          </a:ln>
        </p:spPr>
        <p:txBody>
          <a:bodyPr>
            <a:normAutofit/>
          </a:bodyPr>
          <a:lstStyle/>
          <a:p>
            <a:endParaRPr lang="en-US" sz="2000" dirty="0">
              <a:solidFill>
                <a:srgbClr val="6B8891"/>
              </a:solidFill>
            </a:endParaRPr>
          </a:p>
        </p:txBody>
      </p:sp>
      <p:sp>
        <p:nvSpPr>
          <p:cNvPr id="3" name="Content Placeholder 2">
            <a:extLst>
              <a:ext uri="{FF2B5EF4-FFF2-40B4-BE49-F238E27FC236}">
                <a16:creationId xmlns:a16="http://schemas.microsoft.com/office/drawing/2014/main" id="{53DF14FF-42A2-EB5A-C18E-156AFAA0B375}"/>
              </a:ext>
            </a:extLst>
          </p:cNvPr>
          <p:cNvSpPr>
            <a:spLocks noGrp="1"/>
          </p:cNvSpPr>
          <p:nvPr>
            <p:ph idx="1"/>
          </p:nvPr>
        </p:nvSpPr>
        <p:spPr>
          <a:xfrm>
            <a:off x="5115085" y="1585468"/>
            <a:ext cx="6054756" cy="5005832"/>
          </a:xfrm>
        </p:spPr>
        <p:txBody>
          <a:bodyPr anchor="ctr">
            <a:normAutofit lnSpcReduction="10000"/>
          </a:bodyPr>
          <a:lstStyle/>
          <a:p>
            <a:pPr marL="228600" lvl="1" indent="0">
              <a:buNone/>
            </a:pPr>
            <a:endParaRPr lang="en-US" sz="1800" dirty="0">
              <a:solidFill>
                <a:srgbClr val="373A56"/>
              </a:solidFill>
            </a:endParaRPr>
          </a:p>
          <a:p>
            <a:pPr marL="228600" lvl="1" indent="0">
              <a:buNone/>
            </a:pPr>
            <a:r>
              <a:rPr lang="en-US" sz="1800" b="1" dirty="0">
                <a:solidFill>
                  <a:srgbClr val="373A56"/>
                </a:solidFill>
              </a:rPr>
              <a:t>LAWYER</a:t>
            </a:r>
            <a:endParaRPr lang="en-US" sz="1800" dirty="0">
              <a:solidFill>
                <a:srgbClr val="373A56"/>
              </a:solidFill>
            </a:endParaRPr>
          </a:p>
          <a:p>
            <a:pPr lvl="1"/>
            <a:r>
              <a:rPr lang="en-US" sz="1800" dirty="0">
                <a:solidFill>
                  <a:srgbClr val="373A56"/>
                </a:solidFill>
              </a:rPr>
              <a:t>Prudent for a lawyer who prepares wills to review the obituaries in the local newspapers.</a:t>
            </a:r>
          </a:p>
          <a:p>
            <a:pPr lvl="1"/>
            <a:r>
              <a:rPr lang="en-US" sz="1800" dirty="0">
                <a:solidFill>
                  <a:srgbClr val="373A56"/>
                </a:solidFill>
              </a:rPr>
              <a:t>If instructions specify, lawyer to contact the family regarding the will. </a:t>
            </a:r>
          </a:p>
          <a:p>
            <a:pPr lvl="1"/>
            <a:r>
              <a:rPr lang="en-US" sz="1800" dirty="0">
                <a:solidFill>
                  <a:srgbClr val="373A56"/>
                </a:solidFill>
              </a:rPr>
              <a:t>Advise estate trustee of the responsibility to determine, secure and protect the estate assets.</a:t>
            </a:r>
          </a:p>
          <a:p>
            <a:pPr marL="228600" lvl="1" indent="0">
              <a:buNone/>
            </a:pPr>
            <a:r>
              <a:rPr lang="en-US" sz="1800" b="1" dirty="0">
                <a:solidFill>
                  <a:srgbClr val="373A56"/>
                </a:solidFill>
              </a:rPr>
              <a:t>ESTATE TRUSTEE</a:t>
            </a:r>
          </a:p>
          <a:p>
            <a:pPr lvl="1"/>
            <a:r>
              <a:rPr lang="en-US" sz="1800" dirty="0">
                <a:solidFill>
                  <a:srgbClr val="373A56"/>
                </a:solidFill>
              </a:rPr>
              <a:t>Locating the will;</a:t>
            </a:r>
          </a:p>
          <a:p>
            <a:pPr lvl="1"/>
            <a:r>
              <a:rPr lang="en-US" sz="1800" dirty="0">
                <a:solidFill>
                  <a:srgbClr val="373A56"/>
                </a:solidFill>
              </a:rPr>
              <a:t>Search should be made for the most recent will;</a:t>
            </a:r>
          </a:p>
          <a:p>
            <a:pPr lvl="1"/>
            <a:r>
              <a:rPr lang="en-US" sz="1800" dirty="0">
                <a:solidFill>
                  <a:srgbClr val="373A56"/>
                </a:solidFill>
              </a:rPr>
              <a:t>Search should be made among the deceased’s documents, in the deceased’s safety deposit box, with the deceased’s family members, with any lawyers who may have previously acted for the deceased or the Estates Office.</a:t>
            </a:r>
          </a:p>
          <a:p>
            <a:pPr lvl="1"/>
            <a:endParaRPr lang="en-US" dirty="0"/>
          </a:p>
          <a:p>
            <a:pPr lvl="1"/>
            <a:endParaRPr lang="en-US" dirty="0"/>
          </a:p>
        </p:txBody>
      </p:sp>
      <p:sp>
        <p:nvSpPr>
          <p:cNvPr id="5" name="Title 1">
            <a:extLst>
              <a:ext uri="{FF2B5EF4-FFF2-40B4-BE49-F238E27FC236}">
                <a16:creationId xmlns:a16="http://schemas.microsoft.com/office/drawing/2014/main" id="{C5D82138-64C8-1F8B-1665-267E61D7C8F6}"/>
              </a:ext>
            </a:extLst>
          </p:cNvPr>
          <p:cNvSpPr txBox="1">
            <a:spLocks/>
          </p:cNvSpPr>
          <p:nvPr/>
        </p:nvSpPr>
        <p:spPr bwMode="black">
          <a:xfrm>
            <a:off x="3677105" y="149520"/>
            <a:ext cx="5925310" cy="1174991"/>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400" dirty="0">
                <a:solidFill>
                  <a:srgbClr val="743293"/>
                </a:solidFill>
              </a:rPr>
              <a:t>Who does what?</a:t>
            </a:r>
            <a:br>
              <a:rPr lang="en-US" sz="2400" dirty="0">
                <a:solidFill>
                  <a:srgbClr val="743293"/>
                </a:solidFill>
              </a:rPr>
            </a:br>
            <a:r>
              <a:rPr lang="en-US" sz="2400" u="sng" dirty="0">
                <a:solidFill>
                  <a:srgbClr val="743293"/>
                </a:solidFill>
              </a:rPr>
              <a:t>GENERAL IMMEDIATE CONCERNS</a:t>
            </a:r>
            <a:endParaRPr lang="en-US" sz="2400" dirty="0">
              <a:solidFill>
                <a:srgbClr val="743293"/>
              </a:solidFill>
            </a:endParaRPr>
          </a:p>
        </p:txBody>
      </p:sp>
      <p:pic>
        <p:nvPicPr>
          <p:cNvPr id="72" name="Picture 71" descr="A picture containing font, graphics, graphic design, screenshot&#10;&#10;Description automatically generated">
            <a:extLst>
              <a:ext uri="{FF2B5EF4-FFF2-40B4-BE49-F238E27FC236}">
                <a16:creationId xmlns:a16="http://schemas.microsoft.com/office/drawing/2014/main" id="{CFC7C134-22E5-2857-A91A-331BF07A8DAB}"/>
              </a:ext>
            </a:extLst>
          </p:cNvPr>
          <p:cNvPicPr>
            <a:picLocks noChangeAspect="1"/>
          </p:cNvPicPr>
          <p:nvPr/>
        </p:nvPicPr>
        <p:blipFill>
          <a:blip r:embed="rId2"/>
          <a:stretch>
            <a:fillRect/>
          </a:stretch>
        </p:blipFill>
        <p:spPr>
          <a:xfrm>
            <a:off x="11066445" y="5943587"/>
            <a:ext cx="1005840" cy="1005840"/>
          </a:xfrm>
          <a:prstGeom prst="rect">
            <a:avLst/>
          </a:prstGeom>
        </p:spPr>
      </p:pic>
      <p:pic>
        <p:nvPicPr>
          <p:cNvPr id="7" name="Picture 6" descr="A person in a suit and tie with scales of justice&#10;&#10;Description automatically generated">
            <a:extLst>
              <a:ext uri="{FF2B5EF4-FFF2-40B4-BE49-F238E27FC236}">
                <a16:creationId xmlns:a16="http://schemas.microsoft.com/office/drawing/2014/main" id="{97E54D9E-401C-9188-2C09-06E35D26A1C9}"/>
              </a:ext>
            </a:extLst>
          </p:cNvPr>
          <p:cNvPicPr>
            <a:picLocks noChangeAspect="1"/>
          </p:cNvPicPr>
          <p:nvPr/>
        </p:nvPicPr>
        <p:blipFill>
          <a:blip r:embed="rId3"/>
          <a:stretch>
            <a:fillRect/>
          </a:stretch>
        </p:blipFill>
        <p:spPr>
          <a:xfrm>
            <a:off x="1914422" y="2129799"/>
            <a:ext cx="2515353" cy="2515353"/>
          </a:xfrm>
          <a:prstGeom prst="rect">
            <a:avLst/>
          </a:prstGeom>
        </p:spPr>
      </p:pic>
    </p:spTree>
    <p:extLst>
      <p:ext uri="{BB962C8B-B14F-4D97-AF65-F5344CB8AC3E}">
        <p14:creationId xmlns:p14="http://schemas.microsoft.com/office/powerpoint/2010/main" val="3942452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0ADA7-A540-F4F2-7163-9041EB84D995}"/>
              </a:ext>
            </a:extLst>
          </p:cNvPr>
          <p:cNvSpPr>
            <a:spLocks noGrp="1"/>
          </p:cNvSpPr>
          <p:nvPr>
            <p:ph type="title"/>
          </p:nvPr>
        </p:nvSpPr>
        <p:spPr/>
        <p:txBody>
          <a:bodyPr/>
          <a:lstStyle/>
          <a:p>
            <a:r>
              <a:rPr lang="en-US" b="1" dirty="0">
                <a:solidFill>
                  <a:srgbClr val="743293"/>
                </a:solidFill>
              </a:rPr>
              <a:t>Thank you!</a:t>
            </a:r>
          </a:p>
        </p:txBody>
      </p:sp>
      <p:pic>
        <p:nvPicPr>
          <p:cNvPr id="4" name="Picture 4" descr="A logo with text on it&#10;&#10;Description automatically generated">
            <a:extLst>
              <a:ext uri="{FF2B5EF4-FFF2-40B4-BE49-F238E27FC236}">
                <a16:creationId xmlns:a16="http://schemas.microsoft.com/office/drawing/2014/main" id="{1E2691B4-3F32-8402-FAFB-E8CE6E2D13D5}"/>
              </a:ext>
            </a:extLst>
          </p:cNvPr>
          <p:cNvPicPr>
            <a:picLocks noGrp="1" noChangeAspect="1"/>
          </p:cNvPicPr>
          <p:nvPr>
            <p:ph idx="1"/>
          </p:nvPr>
        </p:nvPicPr>
        <p:blipFill>
          <a:blip r:embed="rId2"/>
          <a:stretch>
            <a:fillRect/>
          </a:stretch>
        </p:blipFill>
        <p:spPr>
          <a:xfrm>
            <a:off x="4079080" y="2409444"/>
            <a:ext cx="3102508" cy="3101983"/>
          </a:xfrm>
        </p:spPr>
      </p:pic>
    </p:spTree>
    <p:extLst>
      <p:ext uri="{BB962C8B-B14F-4D97-AF65-F5344CB8AC3E}">
        <p14:creationId xmlns:p14="http://schemas.microsoft.com/office/powerpoint/2010/main" val="339297446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70fe289-224a-4c45-93ee-bcdcaaeb9a55" xsi:nil="true"/>
    <lcf76f155ced4ddcb4097134ff3c332f xmlns="60ba9680-bd6f-4b64-b108-68afe592ad3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2B7766D97000649BF90E8D16E19D14E" ma:contentTypeVersion="17" ma:contentTypeDescription="Create a new document." ma:contentTypeScope="" ma:versionID="c895fcbffd78e77bb15d66a818a5f4b5">
  <xsd:schema xmlns:xsd="http://www.w3.org/2001/XMLSchema" xmlns:xs="http://www.w3.org/2001/XMLSchema" xmlns:p="http://schemas.microsoft.com/office/2006/metadata/properties" xmlns:ns2="60ba9680-bd6f-4b64-b108-68afe592ad37" xmlns:ns3="e70fe289-224a-4c45-93ee-bcdcaaeb9a55" targetNamespace="http://schemas.microsoft.com/office/2006/metadata/properties" ma:root="true" ma:fieldsID="3cc2c23747afcfc501cd574b1ded10fd" ns2:_="" ns3:_="">
    <xsd:import namespace="60ba9680-bd6f-4b64-b108-68afe592ad37"/>
    <xsd:import namespace="e70fe289-224a-4c45-93ee-bcdcaaeb9a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a9680-bd6f-4b64-b108-68afe592ad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4eef20-ba89-4906-86fa-de902e32696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0fe289-224a-4c45-93ee-bcdcaaeb9a5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4e0b24b-cad3-41e0-a316-d5c5e45063ae}" ma:internalName="TaxCatchAll" ma:showField="CatchAllData" ma:web="e70fe289-224a-4c45-93ee-bcdcaaeb9a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D0048E-C6C6-4EDC-8F3F-19D67AF96610}">
  <ds:schemaRefs>
    <ds:schemaRef ds:uri="60ba9680-bd6f-4b64-b108-68afe592ad37"/>
    <ds:schemaRef ds:uri="e70fe289-224a-4c45-93ee-bcdcaaeb9a55"/>
    <ds:schemaRef ds:uri="http://schemas.microsoft.com/office/2006/metadata/properties"/>
    <ds:schemaRef ds:uri="http://schemas.microsoft.com/office/infopath/2007/PartnerControls"/>
    <ds:schemaRef ds:uri="http://www.w3.org/2000/xmlns/"/>
    <ds:schemaRef ds:uri="http://www.w3.org/2001/XMLSchema-instance"/>
  </ds:schemaRefs>
</ds:datastoreItem>
</file>

<file path=customXml/itemProps2.xml><?xml version="1.0" encoding="utf-8"?>
<ds:datastoreItem xmlns:ds="http://schemas.openxmlformats.org/officeDocument/2006/customXml" ds:itemID="{7D55117D-CD00-4FF5-AF8F-059BA003312B}">
  <ds:schemaRefs>
    <ds:schemaRef ds:uri="60ba9680-bd6f-4b64-b108-68afe592ad37"/>
    <ds:schemaRef ds:uri="e70fe289-224a-4c45-93ee-bcdcaaeb9a55"/>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502338-1F73-4DBB-9EC1-3D0ECAA846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10741</TotalTime>
  <Words>615</Words>
  <Application>Microsoft Office PowerPoint</Application>
  <PresentationFormat>Widescreen</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Parcel</vt:lpstr>
      <vt:lpstr>DUTIES OF ESTATE TRUSTEES AND LAWYERS IN ADMINISTRATION OF ESTATE: WHO DOES WHAT?</vt:lpstr>
      <vt:lpstr>INTRODUCTION</vt:lpstr>
      <vt:lpstr>Who does what? LAWYER’S FUNCTIONS</vt:lpstr>
      <vt:lpstr>Who does what? DELEGATION BY ESTATE TRUSTEE</vt:lpstr>
      <vt:lpstr>Who does what? LAWYER ALSO AN ESTATE TRUSTEE</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Misappropriation of funds by Power of Attorneys</dc:title>
  <dc:creator>Palak Mahajan</dc:creator>
  <cp:lastModifiedBy>Palak Mahajan</cp:lastModifiedBy>
  <cp:revision>728</cp:revision>
  <cp:lastPrinted>2023-07-10T15:16:37Z</cp:lastPrinted>
  <dcterms:created xsi:type="dcterms:W3CDTF">2023-06-02T17:10:35Z</dcterms:created>
  <dcterms:modified xsi:type="dcterms:W3CDTF">2023-08-01T18:29:35Z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0x010100C2B7766D97000649BF90E8D16E19D14E</vt:lpwstr>
  </property>
  <property fmtid="{D5CDD505-2E9C-101B-9397-08002B2CF9AE}" pid="3" name="MediaServiceImageTags">
    <vt:lpwstr/>
  </property>
</Properties>
</file>