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4"/>
  </p:sldMasterIdLst>
  <p:notesMasterIdLst>
    <p:notesMasterId r:id="rId13"/>
  </p:notesMasterIdLst>
  <p:sldIdLst>
    <p:sldId id="256" r:id="rId5"/>
    <p:sldId id="265" r:id="rId6"/>
    <p:sldId id="273" r:id="rId7"/>
    <p:sldId id="274" r:id="rId8"/>
    <p:sldId id="275" r:id="rId9"/>
    <p:sldId id="276" r:id="rId10"/>
    <p:sldId id="277" r:id="rId11"/>
    <p:sldId id="27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A56"/>
    <a:srgbClr val="743293"/>
    <a:srgbClr val="737A82"/>
    <a:srgbClr val="6B88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2"/>
    <p:restoredTop sz="94829"/>
  </p:normalViewPr>
  <p:slideViewPr>
    <p:cSldViewPr snapToGrid="0">
      <p:cViewPr varScale="1">
        <p:scale>
          <a:sx n="152" d="100"/>
          <a:sy n="152" d="100"/>
        </p:scale>
        <p:origin x="7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EF004-F535-D547-9B16-78F08EEA9D2D}" type="datetimeFigureOut">
              <a:rPr lang="en-US" smtClean="0"/>
              <a:t>9/11/23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F0651-2381-D040-A85A-248A66827A3D}" type="slidenum">
              <a:rPr lang="en-US" smtClean="0"/>
              <a:t>‹#›</a:t>
            </a:fld>
            <a:endParaRPr lang="en-US"/>
          </a:p>
        </p:txBody>
      </p:sp>
    </p:spTree>
    <p:extLst>
      <p:ext uri="{BB962C8B-B14F-4D97-AF65-F5344CB8AC3E}">
        <p14:creationId xmlns:p14="http://schemas.microsoft.com/office/powerpoint/2010/main" val="152473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7D969EA-3EA8-924D-947B-AC9F50179514}" type="datetimeFigureOut">
              <a:rPr lang="en-US" smtClean="0"/>
              <a:t>9/11/23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1DFC8-3499-3246-8A36-0440BC62C2BF}" type="slidenum">
              <a:rPr lang="en-US" smtClean="0"/>
              <a:t>‹#›</a:t>
            </a:fld>
            <a:endParaRPr lang="en-US"/>
          </a:p>
        </p:txBody>
      </p:sp>
    </p:spTree>
    <p:extLst>
      <p:ext uri="{BB962C8B-B14F-4D97-AF65-F5344CB8AC3E}">
        <p14:creationId xmlns:p14="http://schemas.microsoft.com/office/powerpoint/2010/main" val="25459566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D969EA-3EA8-924D-947B-AC9F50179514}" type="datetimeFigureOut">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1DFC8-3499-3246-8A36-0440BC62C2BF}" type="slidenum">
              <a:rPr lang="en-US" smtClean="0"/>
              <a:t>‹#›</a:t>
            </a:fld>
            <a:endParaRPr lang="en-US"/>
          </a:p>
        </p:txBody>
      </p:sp>
    </p:spTree>
    <p:extLst>
      <p:ext uri="{BB962C8B-B14F-4D97-AF65-F5344CB8AC3E}">
        <p14:creationId xmlns:p14="http://schemas.microsoft.com/office/powerpoint/2010/main" val="330688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D969EA-3EA8-924D-947B-AC9F50179514}" type="datetimeFigureOut">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1DFC8-3499-3246-8A36-0440BC62C2BF}" type="slidenum">
              <a:rPr lang="en-US" smtClean="0"/>
              <a:t>‹#›</a:t>
            </a:fld>
            <a:endParaRPr lang="en-US"/>
          </a:p>
        </p:txBody>
      </p:sp>
    </p:spTree>
    <p:extLst>
      <p:ext uri="{BB962C8B-B14F-4D97-AF65-F5344CB8AC3E}">
        <p14:creationId xmlns:p14="http://schemas.microsoft.com/office/powerpoint/2010/main" val="381101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D969EA-3EA8-924D-947B-AC9F50179514}" type="datetimeFigureOut">
              <a:rPr lang="en-US" smtClean="0"/>
              <a:t>9/11/23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1DFC8-3499-3246-8A36-0440BC62C2BF}" type="slidenum">
              <a:rPr lang="en-US" smtClean="0"/>
              <a:t>‹#›</a:t>
            </a:fld>
            <a:endParaRPr lang="en-US"/>
          </a:p>
        </p:txBody>
      </p:sp>
    </p:spTree>
    <p:extLst>
      <p:ext uri="{BB962C8B-B14F-4D97-AF65-F5344CB8AC3E}">
        <p14:creationId xmlns:p14="http://schemas.microsoft.com/office/powerpoint/2010/main" val="424874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F7D969EA-3EA8-924D-947B-AC9F50179514}" type="datetimeFigureOut">
              <a:rPr lang="en-US" smtClean="0"/>
              <a:t>9/11/23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1DFC8-3499-3246-8A36-0440BC62C2BF}" type="slidenum">
              <a:rPr lang="en-US" smtClean="0"/>
              <a:t>‹#›</a:t>
            </a:fld>
            <a:endParaRPr lang="en-US"/>
          </a:p>
        </p:txBody>
      </p:sp>
    </p:spTree>
    <p:extLst>
      <p:ext uri="{BB962C8B-B14F-4D97-AF65-F5344CB8AC3E}">
        <p14:creationId xmlns:p14="http://schemas.microsoft.com/office/powerpoint/2010/main" val="11267310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7D969EA-3EA8-924D-947B-AC9F50179514}" type="datetimeFigureOut">
              <a:rPr lang="en-US" smtClean="0"/>
              <a:t>9/11/23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451DFC8-3499-3246-8A36-0440BC62C2BF}" type="slidenum">
              <a:rPr lang="en-US" smtClean="0"/>
              <a:t>‹#›</a:t>
            </a:fld>
            <a:endParaRPr lang="en-US"/>
          </a:p>
        </p:txBody>
      </p:sp>
    </p:spTree>
    <p:extLst>
      <p:ext uri="{BB962C8B-B14F-4D97-AF65-F5344CB8AC3E}">
        <p14:creationId xmlns:p14="http://schemas.microsoft.com/office/powerpoint/2010/main" val="355015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7D969EA-3EA8-924D-947B-AC9F50179514}" type="datetimeFigureOut">
              <a:rPr lang="en-US" smtClean="0"/>
              <a:t>9/11/23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1DFC8-3499-3246-8A36-0440BC62C2B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1786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D969EA-3EA8-924D-947B-AC9F50179514}" type="datetimeFigureOut">
              <a:rPr lang="en-US" smtClean="0"/>
              <a:t>9/11/23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1DFC8-3499-3246-8A36-0440BC62C2BF}" type="slidenum">
              <a:rPr lang="en-US" smtClean="0"/>
              <a:t>‹#›</a:t>
            </a:fld>
            <a:endParaRPr lang="en-US"/>
          </a:p>
        </p:txBody>
      </p:sp>
    </p:spTree>
    <p:extLst>
      <p:ext uri="{BB962C8B-B14F-4D97-AF65-F5344CB8AC3E}">
        <p14:creationId xmlns:p14="http://schemas.microsoft.com/office/powerpoint/2010/main" val="18099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969EA-3EA8-924D-947B-AC9F50179514}" type="datetimeFigureOut">
              <a:rPr lang="en-US" smtClean="0"/>
              <a:t>9/11/23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1DFC8-3499-3246-8A36-0440BC62C2BF}" type="slidenum">
              <a:rPr lang="en-US" smtClean="0"/>
              <a:t>‹#›</a:t>
            </a:fld>
            <a:endParaRPr lang="en-US"/>
          </a:p>
        </p:txBody>
      </p:sp>
    </p:spTree>
    <p:extLst>
      <p:ext uri="{BB962C8B-B14F-4D97-AF65-F5344CB8AC3E}">
        <p14:creationId xmlns:p14="http://schemas.microsoft.com/office/powerpoint/2010/main" val="155347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F7D969EA-3EA8-924D-947B-AC9F50179514}" type="datetimeFigureOut">
              <a:rPr lang="en-US" smtClean="0"/>
              <a:t>9/11/23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A451DFC8-3499-3246-8A36-0440BC62C2BF}" type="slidenum">
              <a:rPr lang="en-US" smtClean="0"/>
              <a:t>‹#›</a:t>
            </a:fld>
            <a:endParaRPr lang="en-US"/>
          </a:p>
        </p:txBody>
      </p:sp>
    </p:spTree>
    <p:extLst>
      <p:ext uri="{BB962C8B-B14F-4D97-AF65-F5344CB8AC3E}">
        <p14:creationId xmlns:p14="http://schemas.microsoft.com/office/powerpoint/2010/main" val="212476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7D969EA-3EA8-924D-947B-AC9F50179514}" type="datetimeFigureOut">
              <a:rPr lang="en-US" smtClean="0"/>
              <a:t>9/11/23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A451DFC8-3499-3246-8A36-0440BC62C2BF}" type="slidenum">
              <a:rPr lang="en-US" smtClean="0"/>
              <a:t>‹#›</a:t>
            </a:fld>
            <a:endParaRPr lang="en-US"/>
          </a:p>
        </p:txBody>
      </p:sp>
    </p:spTree>
    <p:extLst>
      <p:ext uri="{BB962C8B-B14F-4D97-AF65-F5344CB8AC3E}">
        <p14:creationId xmlns:p14="http://schemas.microsoft.com/office/powerpoint/2010/main" val="34359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7D969EA-3EA8-924D-947B-AC9F50179514}" type="datetimeFigureOut">
              <a:rPr lang="en-US" smtClean="0"/>
              <a:t>9/11/23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451DFC8-3499-3246-8A36-0440BC62C2BF}" type="slidenum">
              <a:rPr lang="en-US" smtClean="0"/>
              <a:t>‹#›</a:t>
            </a:fld>
            <a:endParaRPr lang="en-US"/>
          </a:p>
        </p:txBody>
      </p:sp>
    </p:spTree>
    <p:extLst>
      <p:ext uri="{BB962C8B-B14F-4D97-AF65-F5344CB8AC3E}">
        <p14:creationId xmlns:p14="http://schemas.microsoft.com/office/powerpoint/2010/main" val="37208395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7A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3B67-E2B7-4183-598F-3CD603F8C0C8}"/>
              </a:ext>
            </a:extLst>
          </p:cNvPr>
          <p:cNvSpPr>
            <a:spLocks noGrp="1"/>
          </p:cNvSpPr>
          <p:nvPr>
            <p:ph type="ctrTitle"/>
          </p:nvPr>
        </p:nvSpPr>
        <p:spPr/>
        <p:txBody>
          <a:bodyPr>
            <a:normAutofit fontScale="90000"/>
          </a:bodyPr>
          <a:lstStyle/>
          <a:p>
            <a:r>
              <a:rPr lang="en-US" dirty="0">
                <a:solidFill>
                  <a:srgbClr val="743293"/>
                </a:solidFill>
              </a:rPr>
              <a:t>DUTIES OF ESTATE TRUSTEES AND LAWYERS IN ADMINISTRATION OF ESTATE: WHO DOES WHAT?</a:t>
            </a:r>
          </a:p>
        </p:txBody>
      </p:sp>
      <p:sp>
        <p:nvSpPr>
          <p:cNvPr id="3" name="Subtitle 2">
            <a:extLst>
              <a:ext uri="{FF2B5EF4-FFF2-40B4-BE49-F238E27FC236}">
                <a16:creationId xmlns:a16="http://schemas.microsoft.com/office/drawing/2014/main" id="{C0F11D84-9FC5-C087-05C6-64A5DABE339D}"/>
              </a:ext>
            </a:extLst>
          </p:cNvPr>
          <p:cNvSpPr>
            <a:spLocks noGrp="1"/>
          </p:cNvSpPr>
          <p:nvPr>
            <p:ph type="subTitle" idx="1"/>
          </p:nvPr>
        </p:nvSpPr>
        <p:spPr>
          <a:xfrm>
            <a:off x="3790188" y="4172435"/>
            <a:ext cx="6801612" cy="1239894"/>
          </a:xfrm>
        </p:spPr>
        <p:txBody>
          <a:bodyPr>
            <a:normAutofit/>
          </a:bodyPr>
          <a:lstStyle/>
          <a:p>
            <a:pPr algn="r">
              <a:spcBef>
                <a:spcPts val="0"/>
              </a:spcBef>
            </a:pPr>
            <a:r>
              <a:rPr lang="en-US" dirty="0"/>
              <a:t>Kimberly Gale and Palak Mahajan</a:t>
            </a:r>
          </a:p>
          <a:p>
            <a:pPr algn="r">
              <a:spcBef>
                <a:spcPts val="0"/>
              </a:spcBef>
            </a:pPr>
            <a:r>
              <a:rPr lang="en-US" dirty="0"/>
              <a:t>Gale Law Professional Corporation</a:t>
            </a:r>
          </a:p>
          <a:p>
            <a:pPr algn="r">
              <a:spcBef>
                <a:spcPts val="0"/>
              </a:spcBef>
            </a:pPr>
            <a:r>
              <a:rPr lang="en-US" dirty="0"/>
              <a:t>September 2023</a:t>
            </a:r>
          </a:p>
        </p:txBody>
      </p:sp>
      <p:pic>
        <p:nvPicPr>
          <p:cNvPr id="5" name="Picture 4" descr="A picture containing font, graphics, graphic design, screenshot&#10;&#10;Description automatically generated">
            <a:extLst>
              <a:ext uri="{FF2B5EF4-FFF2-40B4-BE49-F238E27FC236}">
                <a16:creationId xmlns:a16="http://schemas.microsoft.com/office/drawing/2014/main" id="{3C0C5D68-361E-C88A-C17E-5E06F1AB76D7}"/>
              </a:ext>
            </a:extLst>
          </p:cNvPr>
          <p:cNvPicPr>
            <a:picLocks noChangeAspect="1"/>
          </p:cNvPicPr>
          <p:nvPr/>
        </p:nvPicPr>
        <p:blipFill>
          <a:blip r:embed="rId2"/>
          <a:stretch>
            <a:fillRect/>
          </a:stretch>
        </p:blipFill>
        <p:spPr>
          <a:xfrm>
            <a:off x="0" y="5852160"/>
            <a:ext cx="1005840" cy="1005840"/>
          </a:xfrm>
          <a:prstGeom prst="rect">
            <a:avLst/>
          </a:prstGeom>
        </p:spPr>
      </p:pic>
    </p:spTree>
    <p:extLst>
      <p:ext uri="{BB962C8B-B14F-4D97-AF65-F5344CB8AC3E}">
        <p14:creationId xmlns:p14="http://schemas.microsoft.com/office/powerpoint/2010/main" val="405989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erson and person in suits walking down stairs&#10;&#10;Description automatically generated">
            <a:extLst>
              <a:ext uri="{FF2B5EF4-FFF2-40B4-BE49-F238E27FC236}">
                <a16:creationId xmlns:a16="http://schemas.microsoft.com/office/drawing/2014/main" id="{08006980-8E1B-CE32-2B4A-FF7AD0DAEE44}"/>
              </a:ext>
            </a:extLst>
          </p:cNvPr>
          <p:cNvPicPr>
            <a:picLocks noChangeAspect="1"/>
          </p:cNvPicPr>
          <p:nvPr/>
        </p:nvPicPr>
        <p:blipFill>
          <a:blip r:embed="rId2">
            <a:alphaModFix amt="22000"/>
          </a:blip>
          <a:stretch>
            <a:fillRect/>
          </a:stretch>
        </p:blipFill>
        <p:spPr>
          <a:xfrm>
            <a:off x="1" y="-116114"/>
            <a:ext cx="12192000" cy="6974114"/>
          </a:xfrm>
          <a:prstGeom prst="rect">
            <a:avLst/>
          </a:prstGeom>
        </p:spPr>
      </p:pic>
      <p:pic>
        <p:nvPicPr>
          <p:cNvPr id="6" name="Picture 5" descr="A picture containing font, graphics, graphic design, screenshot&#10;&#10;Description automatically generated">
            <a:extLst>
              <a:ext uri="{FF2B5EF4-FFF2-40B4-BE49-F238E27FC236}">
                <a16:creationId xmlns:a16="http://schemas.microsoft.com/office/drawing/2014/main" id="{50D783F7-DBC5-99D5-2B3C-ED34800000CF}"/>
              </a:ext>
            </a:extLst>
          </p:cNvPr>
          <p:cNvPicPr>
            <a:picLocks noChangeAspect="1"/>
          </p:cNvPicPr>
          <p:nvPr/>
        </p:nvPicPr>
        <p:blipFill>
          <a:blip r:embed="rId3"/>
          <a:stretch>
            <a:fillRect/>
          </a:stretch>
        </p:blipFill>
        <p:spPr>
          <a:xfrm>
            <a:off x="10898666" y="5852160"/>
            <a:ext cx="1005840" cy="1005840"/>
          </a:xfrm>
          <a:prstGeom prst="rect">
            <a:avLst/>
          </a:prstGeom>
        </p:spPr>
      </p:pic>
      <p:sp>
        <p:nvSpPr>
          <p:cNvPr id="7" name="Content Placeholder 6">
            <a:extLst>
              <a:ext uri="{FF2B5EF4-FFF2-40B4-BE49-F238E27FC236}">
                <a16:creationId xmlns:a16="http://schemas.microsoft.com/office/drawing/2014/main" id="{1E23B0BC-BE86-A00F-CBE8-0BA2E60E8753}"/>
              </a:ext>
            </a:extLst>
          </p:cNvPr>
          <p:cNvSpPr>
            <a:spLocks noGrp="1"/>
          </p:cNvSpPr>
          <p:nvPr>
            <p:ph idx="1"/>
          </p:nvPr>
        </p:nvSpPr>
        <p:spPr>
          <a:xfrm>
            <a:off x="790414" y="1669297"/>
            <a:ext cx="10647335" cy="4636886"/>
          </a:xfrm>
        </p:spPr>
        <p:txBody>
          <a:bodyPr>
            <a:normAutofit lnSpcReduction="10000"/>
          </a:bodyPr>
          <a:lstStyle/>
          <a:p>
            <a:pPr marL="0" indent="0">
              <a:buNone/>
            </a:pPr>
            <a:r>
              <a:rPr lang="en-US" b="1" dirty="0">
                <a:solidFill>
                  <a:srgbClr val="373A56"/>
                </a:solidFill>
              </a:rPr>
              <a:t>LAWYER</a:t>
            </a:r>
          </a:p>
          <a:p>
            <a:r>
              <a:rPr lang="en-US" dirty="0">
                <a:solidFill>
                  <a:srgbClr val="373A56"/>
                </a:solidFill>
              </a:rPr>
              <a:t>At the outset, must advise the estate trustee of the estate trustee’s responsibilities to determine, secure, and protect the assets. </a:t>
            </a:r>
          </a:p>
          <a:p>
            <a:r>
              <a:rPr lang="en-US" dirty="0">
                <a:solidFill>
                  <a:srgbClr val="373A56"/>
                </a:solidFill>
              </a:rPr>
              <a:t>If the lawyer acting for the estate did not prepare the will, advise the estate trustee to contact the lawyer who drew up the will and determine whether the lawyer has any information respecting the deceased’s assets.</a:t>
            </a:r>
          </a:p>
          <a:p>
            <a:r>
              <a:rPr lang="en-US" dirty="0">
                <a:solidFill>
                  <a:srgbClr val="373A56"/>
                </a:solidFill>
              </a:rPr>
              <a:t>Deceased controlled or operated a private business- Lawyer should advise the estate trustee to either arrange for competent management to continue the business operations or attend to its immediate termination.</a:t>
            </a:r>
          </a:p>
          <a:p>
            <a:r>
              <a:rPr lang="en-US" dirty="0">
                <a:solidFill>
                  <a:srgbClr val="373A56"/>
                </a:solidFill>
              </a:rPr>
              <a:t>Search for any specific instructions and where practicable, these instructions should be followed, although the instructions are not legally binding.</a:t>
            </a:r>
          </a:p>
          <a:p>
            <a:r>
              <a:rPr lang="en-US" dirty="0">
                <a:solidFill>
                  <a:srgbClr val="373A56"/>
                </a:solidFill>
              </a:rPr>
              <a:t>Should prepare the necessary inventory and future documents to deal with the transfer or redemption of the securities.</a:t>
            </a:r>
          </a:p>
          <a:p>
            <a:r>
              <a:rPr lang="en-US" dirty="0">
                <a:solidFill>
                  <a:srgbClr val="373A56"/>
                </a:solidFill>
              </a:rPr>
              <a:t>Advise the estate trustee to arrange for the collection of future income from all securities, or if so instructed, should do it personally. </a:t>
            </a:r>
          </a:p>
          <a:p>
            <a:r>
              <a:rPr lang="en-US" dirty="0">
                <a:solidFill>
                  <a:srgbClr val="373A56"/>
                </a:solidFill>
              </a:rPr>
              <a:t>Advise the estate trustee to obtain full particulars of employee benefits of the deceased.</a:t>
            </a:r>
          </a:p>
          <a:p>
            <a:endParaRPr lang="en-US" dirty="0">
              <a:solidFill>
                <a:schemeClr val="bg1"/>
              </a:solidFill>
            </a:endParaRPr>
          </a:p>
          <a:p>
            <a:endParaRPr lang="en-US" dirty="0">
              <a:solidFill>
                <a:schemeClr val="bg1"/>
              </a:solidFill>
            </a:endParaRPr>
          </a:p>
          <a:p>
            <a:endParaRPr lang="en-US" b="1"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8" name="Title 1">
            <a:extLst>
              <a:ext uri="{FF2B5EF4-FFF2-40B4-BE49-F238E27FC236}">
                <a16:creationId xmlns:a16="http://schemas.microsoft.com/office/drawing/2014/main" id="{611AD963-DAB5-16DB-0AE3-4D300AD432A2}"/>
              </a:ext>
            </a:extLst>
          </p:cNvPr>
          <p:cNvSpPr txBox="1">
            <a:spLocks/>
          </p:cNvSpPr>
          <p:nvPr/>
        </p:nvSpPr>
        <p:spPr bwMode="black">
          <a:xfrm>
            <a:off x="2231126" y="348342"/>
            <a:ext cx="8259074" cy="1112157"/>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500" u="sng" dirty="0">
                <a:solidFill>
                  <a:srgbClr val="743293"/>
                </a:solidFill>
              </a:rPr>
              <a:t>Security and determination of assets</a:t>
            </a:r>
            <a:endParaRPr lang="en-US" sz="2500" dirty="0">
              <a:solidFill>
                <a:srgbClr val="7030A0"/>
              </a:solidFill>
            </a:endParaRPr>
          </a:p>
        </p:txBody>
      </p:sp>
    </p:spTree>
    <p:extLst>
      <p:ext uri="{BB962C8B-B14F-4D97-AF65-F5344CB8AC3E}">
        <p14:creationId xmlns:p14="http://schemas.microsoft.com/office/powerpoint/2010/main" val="337071384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pen over a document&#10;&#10;Description automatically generated">
            <a:extLst>
              <a:ext uri="{FF2B5EF4-FFF2-40B4-BE49-F238E27FC236}">
                <a16:creationId xmlns:a16="http://schemas.microsoft.com/office/drawing/2014/main" id="{CAC2643A-909A-58AA-4D56-74007C15947E}"/>
              </a:ext>
            </a:extLst>
          </p:cNvPr>
          <p:cNvPicPr>
            <a:picLocks noChangeAspect="1"/>
          </p:cNvPicPr>
          <p:nvPr/>
        </p:nvPicPr>
        <p:blipFill>
          <a:blip r:embed="rId2">
            <a:alphaModFix amt="19000"/>
          </a:blip>
          <a:stretch>
            <a:fillRect/>
          </a:stretch>
        </p:blipFill>
        <p:spPr>
          <a:xfrm>
            <a:off x="1" y="0"/>
            <a:ext cx="12192000" cy="6857999"/>
          </a:xfrm>
          <a:prstGeom prst="rect">
            <a:avLst/>
          </a:prstGeom>
        </p:spPr>
      </p:pic>
      <p:sp>
        <p:nvSpPr>
          <p:cNvPr id="2" name="Title 1">
            <a:extLst>
              <a:ext uri="{FF2B5EF4-FFF2-40B4-BE49-F238E27FC236}">
                <a16:creationId xmlns:a16="http://schemas.microsoft.com/office/drawing/2014/main" id="{A483C93D-B003-4056-BD4B-78281935318F}"/>
              </a:ext>
            </a:extLst>
          </p:cNvPr>
          <p:cNvSpPr>
            <a:spLocks noGrp="1"/>
          </p:cNvSpPr>
          <p:nvPr>
            <p:ph type="title"/>
          </p:nvPr>
        </p:nvSpPr>
        <p:spPr>
          <a:xfrm>
            <a:off x="2231136" y="331276"/>
            <a:ext cx="7729728" cy="1102360"/>
          </a:xfrm>
        </p:spPr>
        <p:txBody>
          <a:bodyPr>
            <a:normAutofit fontScale="90000"/>
          </a:bodyPr>
          <a:lstStyle/>
          <a:p>
            <a:r>
              <a:rPr lang="en-US" dirty="0">
                <a:solidFill>
                  <a:srgbClr val="743293"/>
                </a:solidFill>
              </a:rPr>
              <a:t>….CONTD</a:t>
            </a:r>
            <a:br>
              <a:rPr lang="en-US" sz="2800" dirty="0">
                <a:solidFill>
                  <a:srgbClr val="743293"/>
                </a:solidFill>
              </a:rPr>
            </a:br>
            <a:r>
              <a:rPr lang="en-US" sz="2800" u="sng" dirty="0">
                <a:solidFill>
                  <a:srgbClr val="743293"/>
                </a:solidFill>
              </a:rPr>
              <a:t>Security and determination of assets</a:t>
            </a:r>
            <a:endParaRPr lang="en-US" dirty="0"/>
          </a:p>
        </p:txBody>
      </p:sp>
      <p:sp>
        <p:nvSpPr>
          <p:cNvPr id="3" name="Content Placeholder 2">
            <a:extLst>
              <a:ext uri="{FF2B5EF4-FFF2-40B4-BE49-F238E27FC236}">
                <a16:creationId xmlns:a16="http://schemas.microsoft.com/office/drawing/2014/main" id="{75595717-746F-22FD-9D2E-4048C6D69AA9}"/>
              </a:ext>
            </a:extLst>
          </p:cNvPr>
          <p:cNvSpPr>
            <a:spLocks noGrp="1"/>
          </p:cNvSpPr>
          <p:nvPr>
            <p:ph idx="1"/>
          </p:nvPr>
        </p:nvSpPr>
        <p:spPr>
          <a:xfrm>
            <a:off x="539750" y="1752600"/>
            <a:ext cx="11112500" cy="4660900"/>
          </a:xfrm>
        </p:spPr>
        <p:txBody>
          <a:bodyPr>
            <a:normAutofit lnSpcReduction="10000"/>
          </a:bodyPr>
          <a:lstStyle/>
          <a:p>
            <a:pPr marL="0" lvl="0" indent="0">
              <a:buNone/>
              <a:tabLst>
                <a:tab pos="457200" algn="l"/>
              </a:tabLst>
            </a:pPr>
            <a:r>
              <a:rPr lang="en-US" b="1" dirty="0">
                <a:solidFill>
                  <a:srgbClr val="373A56"/>
                </a:solidFill>
              </a:rPr>
              <a:t>ESTATE TRUSTEE</a:t>
            </a:r>
          </a:p>
          <a:p>
            <a:pPr marL="342900" lvl="0" indent="-342900">
              <a:buFont typeface="Arial" panose="020B0604020202020204" pitchFamily="34" charset="0"/>
              <a:buChar char="•"/>
              <a:tabLst>
                <a:tab pos="457200" algn="l"/>
              </a:tabLst>
            </a:pPr>
            <a:r>
              <a:rPr lang="en-US" dirty="0">
                <a:solidFill>
                  <a:srgbClr val="373A56"/>
                </a:solidFill>
              </a:rPr>
              <a:t>Necessary for the estate trustee to investigate and become familiar with all the private dealing of the deceased in order to come aware of any any assets.</a:t>
            </a:r>
            <a:endParaRPr lang="en-IN" dirty="0">
              <a:solidFill>
                <a:srgbClr val="373A56"/>
              </a:solidFill>
            </a:endParaRPr>
          </a:p>
          <a:p>
            <a:pPr marL="342900" lvl="0" indent="-342900">
              <a:buFont typeface="Arial" panose="020B0604020202020204" pitchFamily="34" charset="0"/>
              <a:buChar char="•"/>
              <a:tabLst>
                <a:tab pos="457200" algn="l"/>
              </a:tabLst>
            </a:pPr>
            <a:r>
              <a:rPr lang="en-US" dirty="0">
                <a:solidFill>
                  <a:srgbClr val="373A56"/>
                </a:solidFill>
              </a:rPr>
              <a:t>Especially important to review the working copies of the previous income tax returns that the deceased may have filed. From this information, more detailed investigations may be made. </a:t>
            </a:r>
            <a:endParaRPr lang="en-IN" dirty="0">
              <a:solidFill>
                <a:srgbClr val="373A56"/>
              </a:solidFill>
            </a:endParaRPr>
          </a:p>
          <a:p>
            <a:pPr marL="342900" lvl="0" indent="-342900">
              <a:buFont typeface="Arial" panose="020B0604020202020204" pitchFamily="34" charset="0"/>
              <a:buChar char="•"/>
              <a:tabLst>
                <a:tab pos="457200" algn="l"/>
              </a:tabLst>
            </a:pPr>
            <a:r>
              <a:rPr lang="en-US" dirty="0">
                <a:solidFill>
                  <a:srgbClr val="373A56"/>
                </a:solidFill>
              </a:rPr>
              <a:t>Perishable assets- Must be disposed of immediately.</a:t>
            </a:r>
            <a:endParaRPr lang="en-IN" dirty="0">
              <a:solidFill>
                <a:srgbClr val="373A56"/>
              </a:solidFill>
            </a:endParaRPr>
          </a:p>
          <a:p>
            <a:pPr marL="342900" lvl="0" indent="-342900">
              <a:buFont typeface="Arial" panose="020B0604020202020204" pitchFamily="34" charset="0"/>
              <a:buChar char="•"/>
              <a:tabLst>
                <a:tab pos="457200" algn="l"/>
              </a:tabLst>
            </a:pPr>
            <a:r>
              <a:rPr lang="en-US" dirty="0">
                <a:solidFill>
                  <a:srgbClr val="373A56"/>
                </a:solidFill>
              </a:rPr>
              <a:t>All other assets- Must be taken under the protection of the estate trustee and adequate insurance arrangement should be made.</a:t>
            </a:r>
            <a:endParaRPr lang="en-IN" dirty="0">
              <a:solidFill>
                <a:srgbClr val="373A56"/>
              </a:solidFill>
            </a:endParaRPr>
          </a:p>
          <a:p>
            <a:pPr marL="342900" lvl="0" indent="-342900">
              <a:buFont typeface="Arial" panose="020B0604020202020204" pitchFamily="34" charset="0"/>
              <a:buChar char="•"/>
              <a:tabLst>
                <a:tab pos="457200" algn="l"/>
              </a:tabLst>
            </a:pPr>
            <a:r>
              <a:rPr lang="en-US" dirty="0">
                <a:solidFill>
                  <a:srgbClr val="373A56"/>
                </a:solidFill>
              </a:rPr>
              <a:t>It is wise to contact the lawyer who drew up the will and determine whether the lawyer has any information respecting the deceased’s assets. </a:t>
            </a:r>
            <a:endParaRPr lang="en-IN" dirty="0">
              <a:solidFill>
                <a:srgbClr val="373A56"/>
              </a:solidFill>
            </a:endParaRPr>
          </a:p>
          <a:p>
            <a:pPr marL="342900" lvl="0" indent="-342900">
              <a:buFont typeface="Arial" panose="020B0604020202020204" pitchFamily="34" charset="0"/>
              <a:buChar char="•"/>
              <a:tabLst>
                <a:tab pos="457200" algn="l"/>
              </a:tabLst>
            </a:pPr>
            <a:r>
              <a:rPr lang="en-US" dirty="0">
                <a:solidFill>
                  <a:srgbClr val="373A56"/>
                </a:solidFill>
              </a:rPr>
              <a:t>Relevant documents- Cash, securities, other valuable papers, jewellery, property deeds, mortgages, insurance policies etc.,. should be taken from the deceased’s place of residence and placed in the custody of the estate trustee.</a:t>
            </a:r>
          </a:p>
          <a:p>
            <a:pPr marL="342900" lvl="0" indent="-342900">
              <a:buFont typeface="Arial" panose="020B0604020202020204" pitchFamily="34" charset="0"/>
              <a:buChar char="•"/>
              <a:tabLst>
                <a:tab pos="457200" algn="l"/>
              </a:tabLst>
            </a:pPr>
            <a:r>
              <a:rPr lang="en-US" dirty="0">
                <a:solidFill>
                  <a:srgbClr val="373A56"/>
                </a:solidFill>
              </a:rPr>
              <a:t>Record full particulars should be recorded of any securities contained in the safety deposit box.</a:t>
            </a:r>
          </a:p>
          <a:p>
            <a:pPr marL="342900" lvl="0" indent="-342900">
              <a:buFont typeface="Arial" panose="020B0604020202020204" pitchFamily="34" charset="0"/>
              <a:buChar char="•"/>
              <a:tabLst>
                <a:tab pos="457200" algn="l"/>
              </a:tabLst>
            </a:pPr>
            <a:endParaRPr lang="en-IN" dirty="0">
              <a:solidFill>
                <a:schemeClr val="tx1"/>
              </a:solidFill>
            </a:endParaRPr>
          </a:p>
          <a:p>
            <a:endParaRPr lang="en-IN" dirty="0">
              <a:solidFill>
                <a:schemeClr val="tx1"/>
              </a:solidFill>
            </a:endParaRPr>
          </a:p>
          <a:p>
            <a:endParaRPr lang="en-US" dirty="0"/>
          </a:p>
        </p:txBody>
      </p:sp>
      <p:pic>
        <p:nvPicPr>
          <p:cNvPr id="4" name="Picture 3" descr="A picture containing font, graphics, graphic design, screenshot&#10;&#10;Description automatically generated">
            <a:extLst>
              <a:ext uri="{FF2B5EF4-FFF2-40B4-BE49-F238E27FC236}">
                <a16:creationId xmlns:a16="http://schemas.microsoft.com/office/drawing/2014/main" id="{0B5AC4BA-6611-E69D-DD28-33DA8E8543D8}"/>
              </a:ext>
            </a:extLst>
          </p:cNvPr>
          <p:cNvPicPr>
            <a:picLocks noChangeAspect="1"/>
          </p:cNvPicPr>
          <p:nvPr/>
        </p:nvPicPr>
        <p:blipFill>
          <a:blip r:embed="rId3"/>
          <a:stretch>
            <a:fillRect/>
          </a:stretch>
        </p:blipFill>
        <p:spPr>
          <a:xfrm>
            <a:off x="11016287" y="5943600"/>
            <a:ext cx="1005840" cy="1005840"/>
          </a:xfrm>
          <a:prstGeom prst="rect">
            <a:avLst/>
          </a:prstGeom>
        </p:spPr>
      </p:pic>
    </p:spTree>
    <p:extLst>
      <p:ext uri="{BB962C8B-B14F-4D97-AF65-F5344CB8AC3E}">
        <p14:creationId xmlns:p14="http://schemas.microsoft.com/office/powerpoint/2010/main" val="577359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7761-4762-6C7A-81D1-4778AD082CB7}"/>
              </a:ext>
            </a:extLst>
          </p:cNvPr>
          <p:cNvSpPr>
            <a:spLocks noGrp="1"/>
          </p:cNvSpPr>
          <p:nvPr>
            <p:ph type="title"/>
          </p:nvPr>
        </p:nvSpPr>
        <p:spPr>
          <a:xfrm>
            <a:off x="4866788" y="574599"/>
            <a:ext cx="7082726" cy="1191711"/>
          </a:xfrm>
        </p:spPr>
        <p:txBody>
          <a:bodyPr>
            <a:normAutofit fontScale="90000"/>
          </a:bodyPr>
          <a:lstStyle/>
          <a:p>
            <a:br>
              <a:rPr lang="en-US" sz="1100" u="sng" dirty="0"/>
            </a:br>
            <a:r>
              <a:rPr lang="en-US" sz="2600" dirty="0">
                <a:solidFill>
                  <a:srgbClr val="7030A0"/>
                </a:solidFill>
              </a:rPr>
              <a:t>….CONTD</a:t>
            </a:r>
            <a:br>
              <a:rPr lang="en-US" sz="2600" dirty="0">
                <a:solidFill>
                  <a:srgbClr val="7030A0"/>
                </a:solidFill>
              </a:rPr>
            </a:br>
            <a:r>
              <a:rPr lang="en-US" sz="2600" u="sng" dirty="0">
                <a:solidFill>
                  <a:srgbClr val="7030A0"/>
                </a:solidFill>
              </a:rPr>
              <a:t>Security and determination of assets</a:t>
            </a:r>
            <a:br>
              <a:rPr lang="en-US" sz="2600" u="sng" dirty="0">
                <a:solidFill>
                  <a:srgbClr val="7030A0"/>
                </a:solidFill>
              </a:rPr>
            </a:br>
            <a:r>
              <a:rPr lang="en-US" sz="2600" u="sng" dirty="0">
                <a:solidFill>
                  <a:srgbClr val="7030A0"/>
                </a:solidFill>
              </a:rPr>
              <a:t>ESTATE TRUSTEE</a:t>
            </a:r>
            <a:br>
              <a:rPr lang="en-US" sz="1100" dirty="0"/>
            </a:br>
            <a:endParaRPr lang="en-US" sz="1100" dirty="0"/>
          </a:p>
        </p:txBody>
      </p:sp>
      <p:pic>
        <p:nvPicPr>
          <p:cNvPr id="6" name="Picture 5" descr="A house with a driveway and trees&#10;&#10;Description automatically generated">
            <a:extLst>
              <a:ext uri="{FF2B5EF4-FFF2-40B4-BE49-F238E27FC236}">
                <a16:creationId xmlns:a16="http://schemas.microsoft.com/office/drawing/2014/main" id="{BC926278-34A8-15D6-945F-59CF88EE031E}"/>
              </a:ext>
            </a:extLst>
          </p:cNvPr>
          <p:cNvPicPr>
            <a:picLocks noChangeAspect="1"/>
          </p:cNvPicPr>
          <p:nvPr/>
        </p:nvPicPr>
        <p:blipFill rotWithShape="1">
          <a:blip r:embed="rId2"/>
          <a:srcRect l="9643" r="22446"/>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41A939A6-565D-3DCE-B1DB-9DA4D7A890B8}"/>
              </a:ext>
            </a:extLst>
          </p:cNvPr>
          <p:cNvSpPr>
            <a:spLocks noGrp="1"/>
          </p:cNvSpPr>
          <p:nvPr>
            <p:ph idx="1"/>
          </p:nvPr>
        </p:nvSpPr>
        <p:spPr>
          <a:xfrm>
            <a:off x="5006273" y="2309247"/>
            <a:ext cx="6803756" cy="3741680"/>
          </a:xfrm>
        </p:spPr>
        <p:txBody>
          <a:bodyPr>
            <a:normAutofit/>
          </a:bodyPr>
          <a:lstStyle/>
          <a:p>
            <a:pPr marL="0" indent="0">
              <a:lnSpc>
                <a:spcPct val="90000"/>
              </a:lnSpc>
              <a:buNone/>
            </a:pPr>
            <a:r>
              <a:rPr lang="en-US" sz="1500" b="1" dirty="0">
                <a:solidFill>
                  <a:srgbClr val="373A56"/>
                </a:solidFill>
              </a:rPr>
              <a:t>HOUSEHOLD CONTENTS AND PERSONAL EFFECTS</a:t>
            </a:r>
          </a:p>
          <a:p>
            <a:pPr>
              <a:lnSpc>
                <a:spcPct val="90000"/>
              </a:lnSpc>
            </a:pPr>
            <a:r>
              <a:rPr lang="en-US" sz="1500" dirty="0">
                <a:solidFill>
                  <a:srgbClr val="373A56"/>
                </a:solidFill>
              </a:rPr>
              <a:t>Household goods, objects of art, collections, furniture, automobiles, </a:t>
            </a:r>
            <a:r>
              <a:rPr lang="en-US" sz="1500" dirty="0" err="1">
                <a:solidFill>
                  <a:srgbClr val="373A56"/>
                </a:solidFill>
              </a:rPr>
              <a:t>jewellery</a:t>
            </a:r>
            <a:r>
              <a:rPr lang="en-US" sz="1500" dirty="0">
                <a:solidFill>
                  <a:srgbClr val="373A56"/>
                </a:solidFill>
              </a:rPr>
              <a:t>, and other personal effects must be listed, and appraisals or valuations obtained.</a:t>
            </a:r>
          </a:p>
          <a:p>
            <a:pPr marL="0" indent="0">
              <a:lnSpc>
                <a:spcPct val="90000"/>
              </a:lnSpc>
              <a:buNone/>
            </a:pPr>
            <a:r>
              <a:rPr lang="en-US" sz="1500" b="1" dirty="0">
                <a:solidFill>
                  <a:srgbClr val="373A56"/>
                </a:solidFill>
              </a:rPr>
              <a:t>INSURANCE POLICY</a:t>
            </a:r>
          </a:p>
          <a:p>
            <a:pPr>
              <a:lnSpc>
                <a:spcPct val="90000"/>
              </a:lnSpc>
            </a:pPr>
            <a:r>
              <a:rPr lang="en-US" sz="1500" dirty="0">
                <a:solidFill>
                  <a:srgbClr val="373A56"/>
                </a:solidFill>
              </a:rPr>
              <a:t>Information as to any insurance policies on the deceased’s life should be obtained and particulars recorded. </a:t>
            </a:r>
          </a:p>
          <a:p>
            <a:pPr>
              <a:lnSpc>
                <a:spcPct val="90000"/>
              </a:lnSpc>
            </a:pPr>
            <a:r>
              <a:rPr lang="en-US" sz="1500" dirty="0">
                <a:solidFill>
                  <a:srgbClr val="373A56"/>
                </a:solidFill>
              </a:rPr>
              <a:t>Estate trustee is only responsible for the proceeds of insurance on the life of the deceased that are payable to the estate.</a:t>
            </a:r>
          </a:p>
          <a:p>
            <a:pPr>
              <a:lnSpc>
                <a:spcPct val="90000"/>
              </a:lnSpc>
            </a:pPr>
            <a:r>
              <a:rPr lang="en-US" sz="1500" dirty="0">
                <a:solidFill>
                  <a:srgbClr val="373A56"/>
                </a:solidFill>
              </a:rPr>
              <a:t>Estate trustee may ask the lawyer to deal with insurance policies. In this case, lawyer should notify the insurer in writing of the death of the insured and request particulars of the policy.</a:t>
            </a:r>
          </a:p>
          <a:p>
            <a:pPr>
              <a:lnSpc>
                <a:spcPct val="90000"/>
              </a:lnSpc>
            </a:pPr>
            <a:r>
              <a:rPr lang="en-US" sz="1500" dirty="0">
                <a:solidFill>
                  <a:srgbClr val="373A56"/>
                </a:solidFill>
              </a:rPr>
              <a:t>If there is a reasonable basis for believing that the deceased was insured under a policy inquiries can be made through the </a:t>
            </a:r>
            <a:r>
              <a:rPr lang="en-US" sz="1500" dirty="0" err="1">
                <a:solidFill>
                  <a:srgbClr val="373A56"/>
                </a:solidFill>
              </a:rPr>
              <a:t>OmbudService</a:t>
            </a:r>
            <a:r>
              <a:rPr lang="en-US" sz="1500" dirty="0">
                <a:solidFill>
                  <a:srgbClr val="373A56"/>
                </a:solidFill>
              </a:rPr>
              <a:t> for Life and Health Insurance.</a:t>
            </a:r>
          </a:p>
          <a:p>
            <a:pPr>
              <a:lnSpc>
                <a:spcPct val="90000"/>
              </a:lnSpc>
            </a:pPr>
            <a:endParaRPr lang="en-US" sz="1100" dirty="0"/>
          </a:p>
        </p:txBody>
      </p:sp>
      <p:pic>
        <p:nvPicPr>
          <p:cNvPr id="7" name="Picture 6" descr="A picture containing font, graphics, graphic design, screenshot&#10;&#10;Description automatically generated">
            <a:extLst>
              <a:ext uri="{FF2B5EF4-FFF2-40B4-BE49-F238E27FC236}">
                <a16:creationId xmlns:a16="http://schemas.microsoft.com/office/drawing/2014/main" id="{EF1F7A09-1CBF-A6F7-69A3-F08976858C72}"/>
              </a:ext>
            </a:extLst>
          </p:cNvPr>
          <p:cNvPicPr>
            <a:picLocks noChangeAspect="1"/>
          </p:cNvPicPr>
          <p:nvPr/>
        </p:nvPicPr>
        <p:blipFill>
          <a:blip r:embed="rId3"/>
          <a:stretch>
            <a:fillRect/>
          </a:stretch>
        </p:blipFill>
        <p:spPr>
          <a:xfrm>
            <a:off x="10984546" y="5852160"/>
            <a:ext cx="1005840" cy="1005840"/>
          </a:xfrm>
          <a:prstGeom prst="rect">
            <a:avLst/>
          </a:prstGeom>
        </p:spPr>
      </p:pic>
    </p:spTree>
    <p:extLst>
      <p:ext uri="{BB962C8B-B14F-4D97-AF65-F5344CB8AC3E}">
        <p14:creationId xmlns:p14="http://schemas.microsoft.com/office/powerpoint/2010/main" val="288836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3D16A1-7D2B-3371-9D79-41558F3DBAC4}"/>
              </a:ext>
            </a:extLst>
          </p:cNvPr>
          <p:cNvSpPr>
            <a:spLocks noGrp="1"/>
          </p:cNvSpPr>
          <p:nvPr>
            <p:ph idx="1"/>
          </p:nvPr>
        </p:nvSpPr>
        <p:spPr>
          <a:xfrm>
            <a:off x="625124" y="2186228"/>
            <a:ext cx="8855964" cy="4034941"/>
          </a:xfrm>
        </p:spPr>
        <p:txBody>
          <a:bodyPr/>
          <a:lstStyle/>
          <a:p>
            <a:pPr marL="0" indent="0">
              <a:buNone/>
            </a:pPr>
            <a:r>
              <a:rPr lang="en-US" b="1" dirty="0">
                <a:solidFill>
                  <a:srgbClr val="373A56"/>
                </a:solidFill>
              </a:rPr>
              <a:t>EMPLOYEE BENEFITS</a:t>
            </a:r>
          </a:p>
          <a:p>
            <a:r>
              <a:rPr lang="en-US" dirty="0">
                <a:solidFill>
                  <a:srgbClr val="373A56"/>
                </a:solidFill>
              </a:rPr>
              <a:t>Deceased’s former employer, if any, should be contacted to determine if any payments of salary and other benefits are owing.</a:t>
            </a:r>
          </a:p>
          <a:p>
            <a:r>
              <a:rPr lang="en-US" dirty="0">
                <a:solidFill>
                  <a:srgbClr val="373A56"/>
                </a:solidFill>
              </a:rPr>
              <a:t>Estate trustee should obtain full particulars of the employee benefits of the deceased or instruct a lawyer to do so.</a:t>
            </a:r>
          </a:p>
          <a:p>
            <a:r>
              <a:rPr lang="en-US" dirty="0">
                <a:solidFill>
                  <a:srgbClr val="373A56"/>
                </a:solidFill>
              </a:rPr>
              <a:t>Information as to the amount of earnings for the year to the date of death should be obtained. </a:t>
            </a:r>
          </a:p>
          <a:p>
            <a:pPr marL="0" indent="0">
              <a:buNone/>
            </a:pPr>
            <a:r>
              <a:rPr lang="en-US" b="1" dirty="0">
                <a:solidFill>
                  <a:srgbClr val="373A56"/>
                </a:solidFill>
              </a:rPr>
              <a:t>BUSINESS INTERESTS</a:t>
            </a:r>
          </a:p>
          <a:p>
            <a:r>
              <a:rPr lang="en-US" dirty="0">
                <a:solidFill>
                  <a:srgbClr val="373A56"/>
                </a:solidFill>
              </a:rPr>
              <a:t>Any business interests should be investigated and, where necessary, valuation of the business interest obtained. </a:t>
            </a:r>
          </a:p>
          <a:p>
            <a:r>
              <a:rPr lang="en-US" dirty="0">
                <a:solidFill>
                  <a:srgbClr val="373A56"/>
                </a:solidFill>
              </a:rPr>
              <a:t>Reviews of buy-sell agreements, shareholder agreements, etc. are to be undertaken. </a:t>
            </a:r>
          </a:p>
        </p:txBody>
      </p:sp>
      <p:sp>
        <p:nvSpPr>
          <p:cNvPr id="4" name="Title 1">
            <a:extLst>
              <a:ext uri="{FF2B5EF4-FFF2-40B4-BE49-F238E27FC236}">
                <a16:creationId xmlns:a16="http://schemas.microsoft.com/office/drawing/2014/main" id="{8CE40F76-5635-A1FC-B054-D34D9479075F}"/>
              </a:ext>
            </a:extLst>
          </p:cNvPr>
          <p:cNvSpPr>
            <a:spLocks noGrp="1"/>
          </p:cNvSpPr>
          <p:nvPr>
            <p:ph type="title"/>
          </p:nvPr>
        </p:nvSpPr>
        <p:spPr>
          <a:xfrm>
            <a:off x="2231136" y="317500"/>
            <a:ext cx="7729728" cy="1549400"/>
          </a:xfrm>
        </p:spPr>
        <p:txBody>
          <a:bodyPr>
            <a:normAutofit fontScale="90000"/>
          </a:bodyPr>
          <a:lstStyle/>
          <a:p>
            <a:br>
              <a:rPr lang="en-US" u="sng">
                <a:solidFill>
                  <a:srgbClr val="743293"/>
                </a:solidFill>
              </a:rPr>
            </a:br>
            <a:r>
              <a:rPr lang="en-US">
                <a:solidFill>
                  <a:srgbClr val="743293"/>
                </a:solidFill>
              </a:rPr>
              <a:t>….CONTD</a:t>
            </a:r>
            <a:br>
              <a:rPr lang="en-US" sz="2800">
                <a:solidFill>
                  <a:srgbClr val="743293"/>
                </a:solidFill>
              </a:rPr>
            </a:br>
            <a:r>
              <a:rPr lang="en-US" sz="2800" u="sng">
                <a:solidFill>
                  <a:srgbClr val="743293"/>
                </a:solidFill>
              </a:rPr>
              <a:t>Security and determination of assets</a:t>
            </a:r>
            <a:br>
              <a:rPr lang="en-US" sz="2800" u="sng">
                <a:solidFill>
                  <a:srgbClr val="743293"/>
                </a:solidFill>
              </a:rPr>
            </a:br>
            <a:r>
              <a:rPr lang="en-US" sz="2800" u="sng">
                <a:solidFill>
                  <a:srgbClr val="743293"/>
                </a:solidFill>
              </a:rPr>
              <a:t>ESTATE TRUSTEE</a:t>
            </a:r>
            <a:br>
              <a:rPr lang="en-US" sz="2800">
                <a:solidFill>
                  <a:srgbClr val="7030A0"/>
                </a:solidFill>
              </a:rPr>
            </a:br>
            <a:endParaRPr lang="en-US" dirty="0"/>
          </a:p>
        </p:txBody>
      </p:sp>
      <p:pic>
        <p:nvPicPr>
          <p:cNvPr id="5" name="Picture 4" descr="A picture containing font, graphics, graphic design, screenshot&#10;&#10;Description automatically generated">
            <a:extLst>
              <a:ext uri="{FF2B5EF4-FFF2-40B4-BE49-F238E27FC236}">
                <a16:creationId xmlns:a16="http://schemas.microsoft.com/office/drawing/2014/main" id="{BD58D25A-4C74-D46D-E746-6A4A039BB421}"/>
              </a:ext>
            </a:extLst>
          </p:cNvPr>
          <p:cNvPicPr>
            <a:picLocks noChangeAspect="1"/>
          </p:cNvPicPr>
          <p:nvPr/>
        </p:nvPicPr>
        <p:blipFill>
          <a:blip r:embed="rId2"/>
          <a:stretch>
            <a:fillRect/>
          </a:stretch>
        </p:blipFill>
        <p:spPr>
          <a:xfrm>
            <a:off x="0" y="6037577"/>
            <a:ext cx="1005840" cy="1005840"/>
          </a:xfrm>
          <a:prstGeom prst="rect">
            <a:avLst/>
          </a:prstGeom>
        </p:spPr>
      </p:pic>
      <p:pic>
        <p:nvPicPr>
          <p:cNvPr id="6" name="Picture 5" descr="A person with many hands and many icons&#10;&#10;Description automatically generated">
            <a:extLst>
              <a:ext uri="{FF2B5EF4-FFF2-40B4-BE49-F238E27FC236}">
                <a16:creationId xmlns:a16="http://schemas.microsoft.com/office/drawing/2014/main" id="{A4B4F6AA-2939-F939-9EE4-6FE9CE308E28}"/>
              </a:ext>
            </a:extLst>
          </p:cNvPr>
          <p:cNvPicPr>
            <a:picLocks noChangeAspect="1"/>
          </p:cNvPicPr>
          <p:nvPr/>
        </p:nvPicPr>
        <p:blipFill>
          <a:blip r:embed="rId3"/>
          <a:stretch>
            <a:fillRect/>
          </a:stretch>
        </p:blipFill>
        <p:spPr>
          <a:xfrm>
            <a:off x="9368724" y="2065276"/>
            <a:ext cx="2549471" cy="2013703"/>
          </a:xfrm>
          <a:prstGeom prst="rect">
            <a:avLst/>
          </a:prstGeom>
        </p:spPr>
      </p:pic>
      <p:pic>
        <p:nvPicPr>
          <p:cNvPr id="8" name="Picture 7" descr="A hands shaking with a briefcase and money&#10;&#10;Description automatically generated">
            <a:extLst>
              <a:ext uri="{FF2B5EF4-FFF2-40B4-BE49-F238E27FC236}">
                <a16:creationId xmlns:a16="http://schemas.microsoft.com/office/drawing/2014/main" id="{BB892030-7800-F519-90EA-5FA4AB37966C}"/>
              </a:ext>
            </a:extLst>
          </p:cNvPr>
          <p:cNvPicPr>
            <a:picLocks noChangeAspect="1"/>
          </p:cNvPicPr>
          <p:nvPr/>
        </p:nvPicPr>
        <p:blipFill rotWithShape="1">
          <a:blip r:embed="rId4"/>
          <a:srcRect t="7986" b="8037"/>
          <a:stretch/>
        </p:blipFill>
        <p:spPr>
          <a:xfrm>
            <a:off x="9368725" y="4328418"/>
            <a:ext cx="2549471" cy="2013703"/>
          </a:xfrm>
          <a:prstGeom prst="rect">
            <a:avLst/>
          </a:prstGeom>
        </p:spPr>
      </p:pic>
    </p:spTree>
    <p:extLst>
      <p:ext uri="{BB962C8B-B14F-4D97-AF65-F5344CB8AC3E}">
        <p14:creationId xmlns:p14="http://schemas.microsoft.com/office/powerpoint/2010/main" val="434827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DF1F-77EC-3CD2-2865-380DA516765E}"/>
              </a:ext>
            </a:extLst>
          </p:cNvPr>
          <p:cNvSpPr>
            <a:spLocks noGrp="1"/>
          </p:cNvSpPr>
          <p:nvPr>
            <p:ph type="title"/>
          </p:nvPr>
        </p:nvSpPr>
        <p:spPr>
          <a:xfrm>
            <a:off x="2231136" y="279400"/>
            <a:ext cx="7729728" cy="1432933"/>
          </a:xfrm>
        </p:spPr>
        <p:txBody>
          <a:bodyPr>
            <a:normAutofit fontScale="90000"/>
          </a:bodyPr>
          <a:lstStyle/>
          <a:p>
            <a:br>
              <a:rPr lang="en-US" u="sng" dirty="0">
                <a:solidFill>
                  <a:srgbClr val="743293"/>
                </a:solidFill>
              </a:rPr>
            </a:br>
            <a:r>
              <a:rPr lang="en-US" dirty="0">
                <a:solidFill>
                  <a:srgbClr val="743293"/>
                </a:solidFill>
              </a:rPr>
              <a:t>….CONTD</a:t>
            </a:r>
            <a:br>
              <a:rPr lang="en-US" sz="2800" dirty="0">
                <a:solidFill>
                  <a:srgbClr val="743293"/>
                </a:solidFill>
              </a:rPr>
            </a:br>
            <a:r>
              <a:rPr lang="en-US" sz="2800" u="sng" dirty="0">
                <a:solidFill>
                  <a:srgbClr val="743293"/>
                </a:solidFill>
              </a:rPr>
              <a:t>Security and determination of assets</a:t>
            </a:r>
            <a:br>
              <a:rPr lang="en-US" sz="2800" u="sng" dirty="0">
                <a:solidFill>
                  <a:srgbClr val="743293"/>
                </a:solidFill>
              </a:rPr>
            </a:br>
            <a:r>
              <a:rPr lang="en-US" sz="2800" u="sng" dirty="0">
                <a:solidFill>
                  <a:srgbClr val="743293"/>
                </a:solidFill>
              </a:rPr>
              <a:t>ESTATE TRUSTEE</a:t>
            </a:r>
            <a:br>
              <a:rPr lang="en-US" sz="2800" dirty="0">
                <a:solidFill>
                  <a:srgbClr val="7030A0"/>
                </a:solidFill>
              </a:rPr>
            </a:br>
            <a:endParaRPr lang="en-US" dirty="0"/>
          </a:p>
        </p:txBody>
      </p:sp>
      <p:sp>
        <p:nvSpPr>
          <p:cNvPr id="3" name="Content Placeholder 2">
            <a:extLst>
              <a:ext uri="{FF2B5EF4-FFF2-40B4-BE49-F238E27FC236}">
                <a16:creationId xmlns:a16="http://schemas.microsoft.com/office/drawing/2014/main" id="{857B8007-BA5E-9662-E658-9AC1F71F151E}"/>
              </a:ext>
            </a:extLst>
          </p:cNvPr>
          <p:cNvSpPr>
            <a:spLocks noGrp="1"/>
          </p:cNvSpPr>
          <p:nvPr>
            <p:ph idx="1"/>
          </p:nvPr>
        </p:nvSpPr>
        <p:spPr>
          <a:xfrm>
            <a:off x="2614386" y="2252980"/>
            <a:ext cx="8890726" cy="4102100"/>
          </a:xfrm>
        </p:spPr>
        <p:txBody>
          <a:bodyPr>
            <a:normAutofit lnSpcReduction="10000"/>
          </a:bodyPr>
          <a:lstStyle/>
          <a:p>
            <a:pPr marL="0" indent="0">
              <a:buNone/>
            </a:pPr>
            <a:r>
              <a:rPr lang="en-US" b="1" dirty="0">
                <a:solidFill>
                  <a:srgbClr val="373A56"/>
                </a:solidFill>
              </a:rPr>
              <a:t>ANNUITY CONTRACTS, PENSIONS</a:t>
            </a:r>
          </a:p>
          <a:p>
            <a:r>
              <a:rPr lang="en-US" dirty="0">
                <a:solidFill>
                  <a:srgbClr val="373A56"/>
                </a:solidFill>
              </a:rPr>
              <a:t>As a result of employment (or past employment), there may be certain pension or super superannuation benefits that are payable.</a:t>
            </a:r>
          </a:p>
          <a:p>
            <a:r>
              <a:rPr lang="en-US" dirty="0">
                <a:solidFill>
                  <a:srgbClr val="373A56"/>
                </a:solidFill>
              </a:rPr>
              <a:t>Full particulars should be obtained regarding what is owing and what future payments may be made to other members of the family or to the estate.</a:t>
            </a:r>
          </a:p>
          <a:p>
            <a:r>
              <a:rPr lang="en-US" dirty="0">
                <a:solidFill>
                  <a:srgbClr val="373A56"/>
                </a:solidFill>
              </a:rPr>
              <a:t>Canada Pension Plan- The estate trustee is responsible for making the application for the death benefit under the plan. </a:t>
            </a:r>
          </a:p>
          <a:p>
            <a:pPr marL="0" indent="0">
              <a:buNone/>
            </a:pPr>
            <a:r>
              <a:rPr lang="en-US" b="1" dirty="0">
                <a:solidFill>
                  <a:srgbClr val="373A56"/>
                </a:solidFill>
              </a:rPr>
              <a:t>ARMED FORCES BENEFIT</a:t>
            </a:r>
          </a:p>
          <a:p>
            <a:r>
              <a:rPr lang="en-US" dirty="0">
                <a:solidFill>
                  <a:srgbClr val="373A56"/>
                </a:solidFill>
              </a:rPr>
              <a:t>Benefits payable under the Canadian Forces Superannuation Act or other pension benefits through the armed forces should be investigated. </a:t>
            </a:r>
          </a:p>
          <a:p>
            <a:r>
              <a:rPr lang="en-US" dirty="0">
                <a:solidFill>
                  <a:srgbClr val="373A56"/>
                </a:solidFill>
              </a:rPr>
              <a:t>Necessary to request in writing the requirements for their release and the tax treatment of these benefits.</a:t>
            </a:r>
          </a:p>
          <a:p>
            <a:endParaRPr lang="en-US" b="1" dirty="0"/>
          </a:p>
        </p:txBody>
      </p:sp>
      <p:pic>
        <p:nvPicPr>
          <p:cNvPr id="4" name="Picture 3" descr="A picture containing font, graphics, graphic design, screenshot&#10;&#10;Description automatically generated">
            <a:extLst>
              <a:ext uri="{FF2B5EF4-FFF2-40B4-BE49-F238E27FC236}">
                <a16:creationId xmlns:a16="http://schemas.microsoft.com/office/drawing/2014/main" id="{CDC623D2-B8BB-93BE-0473-93F342AC9381}"/>
              </a:ext>
            </a:extLst>
          </p:cNvPr>
          <p:cNvPicPr>
            <a:picLocks noChangeAspect="1"/>
          </p:cNvPicPr>
          <p:nvPr/>
        </p:nvPicPr>
        <p:blipFill>
          <a:blip r:embed="rId2"/>
          <a:stretch>
            <a:fillRect/>
          </a:stretch>
        </p:blipFill>
        <p:spPr>
          <a:xfrm>
            <a:off x="10984546" y="5852160"/>
            <a:ext cx="1005840" cy="1005840"/>
          </a:xfrm>
          <a:prstGeom prst="rect">
            <a:avLst/>
          </a:prstGeom>
        </p:spPr>
      </p:pic>
      <p:pic>
        <p:nvPicPr>
          <p:cNvPr id="6" name="Picture 5" descr="A logo of a royal canadian navy&#10;&#10;Description automatically generated">
            <a:extLst>
              <a:ext uri="{FF2B5EF4-FFF2-40B4-BE49-F238E27FC236}">
                <a16:creationId xmlns:a16="http://schemas.microsoft.com/office/drawing/2014/main" id="{E4B2D1D0-54A7-8399-9EA8-2FF7FE470642}"/>
              </a:ext>
            </a:extLst>
          </p:cNvPr>
          <p:cNvPicPr>
            <a:picLocks noChangeAspect="1"/>
          </p:cNvPicPr>
          <p:nvPr/>
        </p:nvPicPr>
        <p:blipFill>
          <a:blip r:embed="rId3"/>
          <a:stretch>
            <a:fillRect/>
          </a:stretch>
        </p:blipFill>
        <p:spPr>
          <a:xfrm>
            <a:off x="686888" y="4386020"/>
            <a:ext cx="1708503" cy="2192580"/>
          </a:xfrm>
          <a:prstGeom prst="rect">
            <a:avLst/>
          </a:prstGeom>
        </p:spPr>
      </p:pic>
      <p:pic>
        <p:nvPicPr>
          <p:cNvPr id="8" name="Picture 7" descr="A jar of coins with a label&#10;&#10;Description automatically generated">
            <a:extLst>
              <a:ext uri="{FF2B5EF4-FFF2-40B4-BE49-F238E27FC236}">
                <a16:creationId xmlns:a16="http://schemas.microsoft.com/office/drawing/2014/main" id="{69F0614B-E080-29A3-EF8C-6F087764F582}"/>
              </a:ext>
            </a:extLst>
          </p:cNvPr>
          <p:cNvPicPr>
            <a:picLocks noChangeAspect="1"/>
          </p:cNvPicPr>
          <p:nvPr/>
        </p:nvPicPr>
        <p:blipFill>
          <a:blip r:embed="rId4"/>
          <a:stretch>
            <a:fillRect/>
          </a:stretch>
        </p:blipFill>
        <p:spPr>
          <a:xfrm>
            <a:off x="441405" y="1949442"/>
            <a:ext cx="2199468" cy="2199468"/>
          </a:xfrm>
          <a:prstGeom prst="rect">
            <a:avLst/>
          </a:prstGeom>
        </p:spPr>
      </p:pic>
    </p:spTree>
    <p:extLst>
      <p:ext uri="{BB962C8B-B14F-4D97-AF65-F5344CB8AC3E}">
        <p14:creationId xmlns:p14="http://schemas.microsoft.com/office/powerpoint/2010/main" val="388608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mall house and a stack of gold coins&#10;&#10;Description automatically generated">
            <a:extLst>
              <a:ext uri="{FF2B5EF4-FFF2-40B4-BE49-F238E27FC236}">
                <a16:creationId xmlns:a16="http://schemas.microsoft.com/office/drawing/2014/main" id="{48FB1B9A-1AD4-158B-6FC9-B93434305818}"/>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CD7D18B-6444-8AD6-BC9D-1CF5F5ED9A8E}"/>
              </a:ext>
            </a:extLst>
          </p:cNvPr>
          <p:cNvSpPr>
            <a:spLocks noGrp="1"/>
          </p:cNvSpPr>
          <p:nvPr>
            <p:ph idx="1"/>
          </p:nvPr>
        </p:nvSpPr>
        <p:spPr>
          <a:xfrm>
            <a:off x="309536" y="1881107"/>
            <a:ext cx="7982058" cy="4470400"/>
          </a:xfrm>
        </p:spPr>
        <p:txBody>
          <a:bodyPr>
            <a:normAutofit fontScale="92500" lnSpcReduction="10000"/>
          </a:bodyPr>
          <a:lstStyle/>
          <a:p>
            <a:pPr marL="0" indent="0">
              <a:buNone/>
            </a:pPr>
            <a:r>
              <a:rPr lang="en-US" b="1" dirty="0">
                <a:solidFill>
                  <a:srgbClr val="373A56"/>
                </a:solidFill>
              </a:rPr>
              <a:t>FOREIGN SOCIAL SECURITY BENEFITS</a:t>
            </a:r>
            <a:endParaRPr lang="en-US" dirty="0">
              <a:solidFill>
                <a:srgbClr val="373A56"/>
              </a:solidFill>
            </a:endParaRPr>
          </a:p>
          <a:p>
            <a:r>
              <a:rPr lang="en-US" dirty="0">
                <a:solidFill>
                  <a:srgbClr val="373A56"/>
                </a:solidFill>
              </a:rPr>
              <a:t>If the deceased was a national of some other country, the estate or surviving family members or both may be entitled to benefits.</a:t>
            </a:r>
          </a:p>
          <a:p>
            <a:r>
              <a:rPr lang="en-US" dirty="0">
                <a:solidFill>
                  <a:srgbClr val="373A56"/>
                </a:solidFill>
              </a:rPr>
              <a:t>These should be investigated on a timely basis.</a:t>
            </a:r>
          </a:p>
          <a:p>
            <a:pPr marL="0" indent="0">
              <a:buNone/>
            </a:pPr>
            <a:r>
              <a:rPr lang="en-US" b="1" dirty="0">
                <a:solidFill>
                  <a:srgbClr val="373A56"/>
                </a:solidFill>
              </a:rPr>
              <a:t>REAL ESTATE</a:t>
            </a:r>
          </a:p>
          <a:p>
            <a:r>
              <a:rPr lang="en-US" dirty="0">
                <a:solidFill>
                  <a:srgbClr val="373A56"/>
                </a:solidFill>
              </a:rPr>
              <a:t>Estate trustee to investigate whether there are any interests in real property.</a:t>
            </a:r>
          </a:p>
          <a:p>
            <a:r>
              <a:rPr lang="en-US" dirty="0">
                <a:solidFill>
                  <a:srgbClr val="373A56"/>
                </a:solidFill>
              </a:rPr>
              <a:t>A qualified person must be retained to provide valuations in the form of a written opinion. </a:t>
            </a:r>
          </a:p>
          <a:p>
            <a:r>
              <a:rPr lang="en-US" dirty="0">
                <a:solidFill>
                  <a:srgbClr val="373A56"/>
                </a:solidFill>
              </a:rPr>
              <a:t>Existing loans, mortgages, taxes, and any other encumbrances must be determined.</a:t>
            </a:r>
          </a:p>
          <a:p>
            <a:pPr marL="0" indent="0">
              <a:buNone/>
            </a:pPr>
            <a:r>
              <a:rPr lang="en-US" b="1" dirty="0">
                <a:solidFill>
                  <a:srgbClr val="373A56"/>
                </a:solidFill>
              </a:rPr>
              <a:t>MORTGAGE INVESTMENTS</a:t>
            </a:r>
          </a:p>
          <a:p>
            <a:r>
              <a:rPr lang="en-US" dirty="0">
                <a:solidFill>
                  <a:srgbClr val="373A56"/>
                </a:solidFill>
              </a:rPr>
              <a:t>Current value of the investments must be determined. </a:t>
            </a:r>
          </a:p>
          <a:p>
            <a:r>
              <a:rPr lang="en-US" dirty="0">
                <a:solidFill>
                  <a:srgbClr val="373A56"/>
                </a:solidFill>
              </a:rPr>
              <a:t>Arrangements must be made for insurance coverage to be continued in the name of the estate and for the continued collection of future payments.</a:t>
            </a:r>
          </a:p>
        </p:txBody>
      </p:sp>
      <p:sp>
        <p:nvSpPr>
          <p:cNvPr id="4" name="Title 1">
            <a:extLst>
              <a:ext uri="{FF2B5EF4-FFF2-40B4-BE49-F238E27FC236}">
                <a16:creationId xmlns:a16="http://schemas.microsoft.com/office/drawing/2014/main" id="{D0B73562-4E69-7CF3-D79E-7D17E3D681E4}"/>
              </a:ext>
            </a:extLst>
          </p:cNvPr>
          <p:cNvSpPr>
            <a:spLocks noGrp="1"/>
          </p:cNvSpPr>
          <p:nvPr>
            <p:ph type="title"/>
          </p:nvPr>
        </p:nvSpPr>
        <p:spPr>
          <a:xfrm>
            <a:off x="2231136" y="279400"/>
            <a:ext cx="7729728" cy="1432933"/>
          </a:xfrm>
        </p:spPr>
        <p:txBody>
          <a:bodyPr>
            <a:normAutofit fontScale="90000"/>
          </a:bodyPr>
          <a:lstStyle/>
          <a:p>
            <a:br>
              <a:rPr lang="en-US" u="sng" dirty="0">
                <a:solidFill>
                  <a:srgbClr val="743293"/>
                </a:solidFill>
              </a:rPr>
            </a:br>
            <a:r>
              <a:rPr lang="en-US" dirty="0">
                <a:solidFill>
                  <a:srgbClr val="743293"/>
                </a:solidFill>
              </a:rPr>
              <a:t>….CONTD</a:t>
            </a:r>
            <a:br>
              <a:rPr lang="en-US" sz="2800" dirty="0">
                <a:solidFill>
                  <a:srgbClr val="743293"/>
                </a:solidFill>
              </a:rPr>
            </a:br>
            <a:r>
              <a:rPr lang="en-US" sz="2800" u="sng" dirty="0">
                <a:solidFill>
                  <a:srgbClr val="743293"/>
                </a:solidFill>
              </a:rPr>
              <a:t>Security and determination of assets</a:t>
            </a:r>
            <a:br>
              <a:rPr lang="en-US" sz="2800" u="sng" dirty="0">
                <a:solidFill>
                  <a:srgbClr val="743293"/>
                </a:solidFill>
              </a:rPr>
            </a:br>
            <a:r>
              <a:rPr lang="en-US" sz="2800" u="sng" dirty="0">
                <a:solidFill>
                  <a:srgbClr val="743293"/>
                </a:solidFill>
              </a:rPr>
              <a:t>ESTATE TRUSTEE</a:t>
            </a:r>
            <a:br>
              <a:rPr lang="en-US" sz="2800" dirty="0">
                <a:solidFill>
                  <a:srgbClr val="7030A0"/>
                </a:solidFill>
              </a:rPr>
            </a:br>
            <a:endParaRPr lang="en-US" dirty="0"/>
          </a:p>
        </p:txBody>
      </p:sp>
      <p:pic>
        <p:nvPicPr>
          <p:cNvPr id="7" name="Picture 6" descr="A picture containing font, graphics, graphic design, screenshot&#10;&#10;Description automatically generated">
            <a:extLst>
              <a:ext uri="{FF2B5EF4-FFF2-40B4-BE49-F238E27FC236}">
                <a16:creationId xmlns:a16="http://schemas.microsoft.com/office/drawing/2014/main" id="{E4723C82-F753-C4C3-7960-C74CB1ADDB85}"/>
              </a:ext>
            </a:extLst>
          </p:cNvPr>
          <p:cNvPicPr>
            <a:picLocks noChangeAspect="1"/>
          </p:cNvPicPr>
          <p:nvPr/>
        </p:nvPicPr>
        <p:blipFill>
          <a:blip r:embed="rId3"/>
          <a:stretch>
            <a:fillRect/>
          </a:stretch>
        </p:blipFill>
        <p:spPr>
          <a:xfrm>
            <a:off x="10984546" y="5852160"/>
            <a:ext cx="1005840" cy="1005840"/>
          </a:xfrm>
          <a:prstGeom prst="rect">
            <a:avLst/>
          </a:prstGeom>
        </p:spPr>
      </p:pic>
    </p:spTree>
    <p:extLst>
      <p:ext uri="{BB962C8B-B14F-4D97-AF65-F5344CB8AC3E}">
        <p14:creationId xmlns:p14="http://schemas.microsoft.com/office/powerpoint/2010/main" val="137616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175726-8BE1-95A7-7EA5-0DFECEBBB175}"/>
              </a:ext>
            </a:extLst>
          </p:cNvPr>
          <p:cNvSpPr>
            <a:spLocks noGrp="1"/>
          </p:cNvSpPr>
          <p:nvPr>
            <p:ph type="title"/>
          </p:nvPr>
        </p:nvSpPr>
        <p:spPr>
          <a:xfrm>
            <a:off x="785905" y="538424"/>
            <a:ext cx="5928637" cy="1035439"/>
          </a:xfrm>
        </p:spPr>
        <p:txBody>
          <a:bodyPr>
            <a:normAutofit fontScale="90000"/>
          </a:bodyPr>
          <a:lstStyle/>
          <a:p>
            <a:br>
              <a:rPr lang="en-US" sz="1100" u="sng" dirty="0"/>
            </a:br>
            <a:r>
              <a:rPr lang="en-US" sz="2000" dirty="0">
                <a:solidFill>
                  <a:srgbClr val="743293"/>
                </a:solidFill>
              </a:rPr>
              <a:t>….CONTD</a:t>
            </a:r>
            <a:br>
              <a:rPr lang="en-US" sz="2000" dirty="0">
                <a:solidFill>
                  <a:srgbClr val="743293"/>
                </a:solidFill>
              </a:rPr>
            </a:br>
            <a:r>
              <a:rPr lang="en-US" sz="2000" u="sng" dirty="0">
                <a:solidFill>
                  <a:srgbClr val="743293"/>
                </a:solidFill>
              </a:rPr>
              <a:t>Security and determination of assets</a:t>
            </a:r>
            <a:br>
              <a:rPr lang="en-US" sz="2000" u="sng" dirty="0">
                <a:solidFill>
                  <a:srgbClr val="743293"/>
                </a:solidFill>
              </a:rPr>
            </a:br>
            <a:r>
              <a:rPr lang="en-US" sz="2000" u="sng" dirty="0">
                <a:solidFill>
                  <a:srgbClr val="743293"/>
                </a:solidFill>
              </a:rPr>
              <a:t>ESTATE TRUSTEE</a:t>
            </a:r>
            <a:br>
              <a:rPr lang="en-US" sz="1100" dirty="0"/>
            </a:br>
            <a:endParaRPr lang="en-US" sz="1100" dirty="0"/>
          </a:p>
        </p:txBody>
      </p:sp>
      <p:sp>
        <p:nvSpPr>
          <p:cNvPr id="3" name="Content Placeholder 2">
            <a:extLst>
              <a:ext uri="{FF2B5EF4-FFF2-40B4-BE49-F238E27FC236}">
                <a16:creationId xmlns:a16="http://schemas.microsoft.com/office/drawing/2014/main" id="{334A0973-69B7-F44D-A003-942A39BAC0E8}"/>
              </a:ext>
            </a:extLst>
          </p:cNvPr>
          <p:cNvSpPr>
            <a:spLocks noGrp="1"/>
          </p:cNvSpPr>
          <p:nvPr>
            <p:ph idx="1"/>
          </p:nvPr>
        </p:nvSpPr>
        <p:spPr>
          <a:xfrm>
            <a:off x="263471" y="1828800"/>
            <a:ext cx="6958739" cy="3911227"/>
          </a:xfrm>
        </p:spPr>
        <p:txBody>
          <a:bodyPr>
            <a:noAutofit/>
          </a:bodyPr>
          <a:lstStyle/>
          <a:p>
            <a:pPr marL="0" indent="0">
              <a:lnSpc>
                <a:spcPct val="90000"/>
              </a:lnSpc>
              <a:buNone/>
            </a:pPr>
            <a:r>
              <a:rPr lang="en-US" sz="1400" b="1" dirty="0">
                <a:solidFill>
                  <a:srgbClr val="373A56"/>
                </a:solidFill>
              </a:rPr>
              <a:t>INTEREST IN OTHER ESTATES AND TRUSTS</a:t>
            </a:r>
          </a:p>
          <a:p>
            <a:pPr>
              <a:lnSpc>
                <a:spcPct val="90000"/>
              </a:lnSpc>
            </a:pPr>
            <a:r>
              <a:rPr lang="en-US" sz="1400" dirty="0">
                <a:solidFill>
                  <a:srgbClr val="373A56"/>
                </a:solidFill>
              </a:rPr>
              <a:t>Determine whether deceased was entitled to receive benefits from another member of the family pursuant to a will or to an </a:t>
            </a:r>
            <a:r>
              <a:rPr lang="en-US" sz="1400" i="1" dirty="0">
                <a:solidFill>
                  <a:srgbClr val="373A56"/>
                </a:solidFill>
              </a:rPr>
              <a:t>inter-vivos</a:t>
            </a:r>
            <a:r>
              <a:rPr lang="en-US" sz="1400" dirty="0">
                <a:solidFill>
                  <a:srgbClr val="373A56"/>
                </a:solidFill>
              </a:rPr>
              <a:t> trust. </a:t>
            </a:r>
          </a:p>
          <a:p>
            <a:pPr>
              <a:lnSpc>
                <a:spcPct val="90000"/>
              </a:lnSpc>
            </a:pPr>
            <a:r>
              <a:rPr lang="en-US" sz="1400" dirty="0">
                <a:solidFill>
                  <a:srgbClr val="373A56"/>
                </a:solidFill>
              </a:rPr>
              <a:t>If so, determine whether these benefits will continue in the future or whether they are terminated upon death. </a:t>
            </a:r>
          </a:p>
          <a:p>
            <a:pPr marL="0" indent="0">
              <a:lnSpc>
                <a:spcPct val="90000"/>
              </a:lnSpc>
              <a:buNone/>
            </a:pPr>
            <a:r>
              <a:rPr lang="en-US" sz="1400" b="1" dirty="0">
                <a:solidFill>
                  <a:srgbClr val="373A56"/>
                </a:solidFill>
              </a:rPr>
              <a:t>JOINTLY HELD PROPERTY</a:t>
            </a:r>
          </a:p>
          <a:p>
            <a:pPr>
              <a:lnSpc>
                <a:spcPct val="90000"/>
              </a:lnSpc>
            </a:pPr>
            <a:r>
              <a:rPr lang="en-US" sz="1400" dirty="0">
                <a:solidFill>
                  <a:srgbClr val="373A56"/>
                </a:solidFill>
              </a:rPr>
              <a:t>Whatever the percentage interest remaining in the estate of the deceased, the fact of the joint ownership should be duly noted.</a:t>
            </a:r>
          </a:p>
          <a:p>
            <a:pPr>
              <a:lnSpc>
                <a:spcPct val="90000"/>
              </a:lnSpc>
            </a:pPr>
            <a:r>
              <a:rPr lang="en-US" sz="1400" dirty="0">
                <a:solidFill>
                  <a:srgbClr val="373A56"/>
                </a:solidFill>
              </a:rPr>
              <a:t>Deceased’s former interest will be deemed to undergo a disposition at death at fair market value.</a:t>
            </a:r>
          </a:p>
          <a:p>
            <a:pPr>
              <a:lnSpc>
                <a:spcPct val="90000"/>
              </a:lnSpc>
            </a:pPr>
            <a:r>
              <a:rPr lang="en-US" sz="1400" dirty="0">
                <a:solidFill>
                  <a:srgbClr val="373A56"/>
                </a:solidFill>
              </a:rPr>
              <a:t>Tax arising from such deemed disposition will be a debt of the estate.</a:t>
            </a:r>
          </a:p>
          <a:p>
            <a:pPr marL="0" indent="0">
              <a:lnSpc>
                <a:spcPct val="90000"/>
              </a:lnSpc>
              <a:buNone/>
            </a:pPr>
            <a:r>
              <a:rPr lang="en-US" sz="1400" b="1" dirty="0">
                <a:solidFill>
                  <a:srgbClr val="373A56"/>
                </a:solidFill>
              </a:rPr>
              <a:t>RRSPs, RRIFs, TFSAs, and RESPs</a:t>
            </a:r>
          </a:p>
          <a:p>
            <a:pPr>
              <a:lnSpc>
                <a:spcPct val="90000"/>
              </a:lnSpc>
            </a:pPr>
            <a:r>
              <a:rPr lang="en-US" sz="1400" dirty="0">
                <a:solidFill>
                  <a:srgbClr val="373A56"/>
                </a:solidFill>
              </a:rPr>
              <a:t>Estate trustee must report the income for the deceased’s year of death and pay the tax arising from it.</a:t>
            </a:r>
          </a:p>
          <a:p>
            <a:pPr>
              <a:lnSpc>
                <a:spcPct val="90000"/>
              </a:lnSpc>
            </a:pPr>
            <a:r>
              <a:rPr lang="en-US" sz="1400" dirty="0">
                <a:solidFill>
                  <a:srgbClr val="373A56"/>
                </a:solidFill>
              </a:rPr>
              <a:t>Deceased’s will should be reviewed to see if it contains any directions to make continuing contributions to the RESP.</a:t>
            </a:r>
          </a:p>
        </p:txBody>
      </p:sp>
      <p:pic>
        <p:nvPicPr>
          <p:cNvPr id="8" name="Picture 7" descr="A stack of books and money&#10;&#10;Description automatically generated">
            <a:extLst>
              <a:ext uri="{FF2B5EF4-FFF2-40B4-BE49-F238E27FC236}">
                <a16:creationId xmlns:a16="http://schemas.microsoft.com/office/drawing/2014/main" id="{6715C7A9-B7C4-E6DF-D4CF-40340D35ED07}"/>
              </a:ext>
            </a:extLst>
          </p:cNvPr>
          <p:cNvPicPr>
            <a:picLocks noChangeAspect="1"/>
          </p:cNvPicPr>
          <p:nvPr/>
        </p:nvPicPr>
        <p:blipFill rotWithShape="1">
          <a:blip r:embed="rId2"/>
          <a:srcRect l="13351" r="18420" b="3"/>
          <a:stretch/>
        </p:blipFill>
        <p:spPr>
          <a:xfrm>
            <a:off x="7537979" y="-1"/>
            <a:ext cx="4654296" cy="3410712"/>
          </a:xfrm>
          <a:prstGeom prst="rect">
            <a:avLst/>
          </a:prstGeom>
        </p:spPr>
      </p:pic>
      <p:pic>
        <p:nvPicPr>
          <p:cNvPr id="6" name="Picture 5" descr="A hand putting a coin into a house&#10;&#10;Description automatically generated">
            <a:extLst>
              <a:ext uri="{FF2B5EF4-FFF2-40B4-BE49-F238E27FC236}">
                <a16:creationId xmlns:a16="http://schemas.microsoft.com/office/drawing/2014/main" id="{3F719EAF-3108-5A62-5C28-CB8D95C76B0A}"/>
              </a:ext>
            </a:extLst>
          </p:cNvPr>
          <p:cNvPicPr>
            <a:picLocks noChangeAspect="1"/>
          </p:cNvPicPr>
          <p:nvPr/>
        </p:nvPicPr>
        <p:blipFill rotWithShape="1">
          <a:blip r:embed="rId3"/>
          <a:srcRect t="16438" b="10277"/>
          <a:stretch/>
        </p:blipFill>
        <p:spPr>
          <a:xfrm>
            <a:off x="6602279" y="3147727"/>
            <a:ext cx="6340472" cy="4646633"/>
          </a:xfrm>
          <a:prstGeom prst="rect">
            <a:avLst/>
          </a:prstGeom>
        </p:spPr>
      </p:pic>
      <p:pic>
        <p:nvPicPr>
          <p:cNvPr id="9" name="Picture 8" descr="A picture containing font, graphics, graphic design, screenshot&#10;&#10;Description automatically generated">
            <a:extLst>
              <a:ext uri="{FF2B5EF4-FFF2-40B4-BE49-F238E27FC236}">
                <a16:creationId xmlns:a16="http://schemas.microsoft.com/office/drawing/2014/main" id="{9912C639-A7B9-E8F6-4B84-174FA24858C5}"/>
              </a:ext>
            </a:extLst>
          </p:cNvPr>
          <p:cNvPicPr>
            <a:picLocks noChangeAspect="1"/>
          </p:cNvPicPr>
          <p:nvPr/>
        </p:nvPicPr>
        <p:blipFill>
          <a:blip r:embed="rId4"/>
          <a:stretch>
            <a:fillRect/>
          </a:stretch>
        </p:blipFill>
        <p:spPr>
          <a:xfrm>
            <a:off x="11062174" y="5852160"/>
            <a:ext cx="1005840" cy="1005840"/>
          </a:xfrm>
          <a:prstGeom prst="rect">
            <a:avLst/>
          </a:prstGeom>
        </p:spPr>
      </p:pic>
    </p:spTree>
    <p:extLst>
      <p:ext uri="{BB962C8B-B14F-4D97-AF65-F5344CB8AC3E}">
        <p14:creationId xmlns:p14="http://schemas.microsoft.com/office/powerpoint/2010/main" val="110648938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70fe289-224a-4c45-93ee-bcdcaaeb9a55" xsi:nil="true"/>
    <lcf76f155ced4ddcb4097134ff3c332f xmlns="60ba9680-bd6f-4b64-b108-68afe592ad3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B7766D97000649BF90E8D16E19D14E" ma:contentTypeVersion="17" ma:contentTypeDescription="Create a new document." ma:contentTypeScope="" ma:versionID="c895fcbffd78e77bb15d66a818a5f4b5">
  <xsd:schema xmlns:xsd="http://www.w3.org/2001/XMLSchema" xmlns:xs="http://www.w3.org/2001/XMLSchema" xmlns:p="http://schemas.microsoft.com/office/2006/metadata/properties" xmlns:ns2="60ba9680-bd6f-4b64-b108-68afe592ad37" xmlns:ns3="e70fe289-224a-4c45-93ee-bcdcaaeb9a55" targetNamespace="http://schemas.microsoft.com/office/2006/metadata/properties" ma:root="true" ma:fieldsID="3cc2c23747afcfc501cd574b1ded10fd" ns2:_="" ns3:_="">
    <xsd:import namespace="60ba9680-bd6f-4b64-b108-68afe592ad37"/>
    <xsd:import namespace="e70fe289-224a-4c45-93ee-bcdcaaeb9a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a9680-bd6f-4b64-b108-68afe592a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4eef20-ba89-4906-86fa-de902e3269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0fe289-224a-4c45-93ee-bcdcaaeb9a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4e0b24b-cad3-41e0-a316-d5c5e45063ae}" ma:internalName="TaxCatchAll" ma:showField="CatchAllData" ma:web="e70fe289-224a-4c45-93ee-bcdcaaeb9a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502338-1F73-4DBB-9EC1-3D0ECAA84684}">
  <ds:schemaRefs>
    <ds:schemaRef ds:uri="http://schemas.microsoft.com/sharepoint/v3/contenttype/forms"/>
  </ds:schemaRefs>
</ds:datastoreItem>
</file>

<file path=customXml/itemProps2.xml><?xml version="1.0" encoding="utf-8"?>
<ds:datastoreItem xmlns:ds="http://schemas.openxmlformats.org/officeDocument/2006/customXml" ds:itemID="{51D0048E-C6C6-4EDC-8F3F-19D67AF96610}">
  <ds:schemaRefs>
    <ds:schemaRef ds:uri="http://schemas.microsoft.com/office/2006/documentManagement/types"/>
    <ds:schemaRef ds:uri="http://schemas.microsoft.com/office/2006/metadata/properties"/>
    <ds:schemaRef ds:uri="60ba9680-bd6f-4b64-b108-68afe592ad37"/>
    <ds:schemaRef ds:uri="http://schemas.microsoft.com/office/infopath/2007/PartnerControls"/>
    <ds:schemaRef ds:uri="http://purl.org/dc/dcmitype/"/>
    <ds:schemaRef ds:uri="http://purl.org/dc/elements/1.1/"/>
    <ds:schemaRef ds:uri="http://purl.org/dc/terms/"/>
    <ds:schemaRef ds:uri="http://schemas.openxmlformats.org/package/2006/metadata/core-properties"/>
    <ds:schemaRef ds:uri="e70fe289-224a-4c45-93ee-bcdcaaeb9a55"/>
    <ds:schemaRef ds:uri="http://www.w3.org/XML/1998/namespace"/>
  </ds:schemaRefs>
</ds:datastoreItem>
</file>

<file path=customXml/itemProps3.xml><?xml version="1.0" encoding="utf-8"?>
<ds:datastoreItem xmlns:ds="http://schemas.openxmlformats.org/officeDocument/2006/customXml" ds:itemID="{7D55117D-CD00-4FF5-AF8F-059BA003312B}">
  <ds:schemaRefs>
    <ds:schemaRef ds:uri="60ba9680-bd6f-4b64-b108-68afe592ad37"/>
    <ds:schemaRef ds:uri="e70fe289-224a-4c45-93ee-bcdcaaeb9a55"/>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10745</TotalTime>
  <Words>1085</Words>
  <Application>Microsoft Macintosh PowerPoint</Application>
  <PresentationFormat>Widescreen</PresentationFormat>
  <Paragraphs>75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Gill Sans MT</vt:lpstr>
      <vt:lpstr>Parcel</vt:lpstr>
      <vt:lpstr>DUTIES OF ESTATE TRUSTEES AND LAWYERS IN ADMINISTRATION OF ESTATE: WHO DOES WHAT?</vt:lpstr>
      <vt:lpstr>PowerPoint Presentation</vt:lpstr>
      <vt:lpstr>….CONTD Security and determination of assets</vt:lpstr>
      <vt:lpstr> ….CONTD Security and determination of assets ESTATE TRUSTEE </vt:lpstr>
      <vt:lpstr> ….CONTD Security and determination of assets ESTATE TRUSTEE </vt:lpstr>
      <vt:lpstr> ….CONTD Security and determination of assets ESTATE TRUSTEE </vt:lpstr>
      <vt:lpstr> ….CONTD Security and determination of assets ESTATE TRUSTEE </vt:lpstr>
      <vt:lpstr> ….CONTD Security and determination of assets ESTATE TRUSTEE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Misappropriation of funds by Power of Attorneys</dc:title>
  <dc:creator>Palak Mahajan</dc:creator>
  <cp:lastModifiedBy>Receptionist</cp:lastModifiedBy>
  <cp:revision>720</cp:revision>
  <cp:lastPrinted>2023-07-10T15:16:37Z</cp:lastPrinted>
  <dcterms:created xsi:type="dcterms:W3CDTF">2023-06-02T17:10:35Z</dcterms:created>
  <dcterms:modified xsi:type="dcterms:W3CDTF">2023-09-11T19:21:43Z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0x010100C2B7766D97000649BF90E8D16E19D14E</vt:lpwstr>
  </property>
  <property fmtid="{D5CDD505-2E9C-101B-9397-08002B2CF9AE}" pid="3" name="MediaServiceImageTags">
    <vt:lpwstr/>
  </property>
</Properties>
</file>